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9798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3283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8020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3545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68510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7924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3514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6057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439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8396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59451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FB8EE-19C5-4418-BA18-A87239579680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33E9-219E-41F8-8537-FF209801E3A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11904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323850" y="620713"/>
            <a:ext cx="8229600" cy="576061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GB" sz="2600" b="1" dirty="0" smtClean="0">
                <a:solidFill>
                  <a:srgbClr val="808000"/>
                </a:solidFill>
                <a:latin typeface="Arial" charset="0"/>
              </a:rPr>
              <a:t>NEW UFI MEMBERS AND APPROVED EVENTS</a:t>
            </a:r>
          </a:p>
          <a:p>
            <a:r>
              <a:rPr lang="en-GB" sz="2600" b="1" dirty="0" smtClean="0">
                <a:solidFill>
                  <a:srgbClr val="808000"/>
                </a:solidFill>
                <a:latin typeface="Arial" charset="0"/>
              </a:rPr>
              <a:t> </a:t>
            </a:r>
          </a:p>
          <a:p>
            <a:r>
              <a:rPr lang="en-GB" sz="1800" b="1" u="sng" dirty="0" smtClean="0">
                <a:latin typeface="Arial" charset="0"/>
              </a:rPr>
              <a:t>Exhibition </a:t>
            </a:r>
            <a:r>
              <a:rPr lang="en-GB" sz="1800" b="1" u="sng" dirty="0" smtClean="0">
                <a:latin typeface="Arial" charset="0"/>
              </a:rPr>
              <a:t>organizers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dirty="0" smtClean="0">
                <a:latin typeface="Arial" charset="0"/>
                <a:cs typeface="Arial" charset="0"/>
              </a:rPr>
              <a:t>ACCO International</a:t>
            </a:r>
            <a:r>
              <a:rPr lang="en-GB" sz="1800" dirty="0" smtClean="0">
                <a:latin typeface="Arial" charset="0"/>
                <a:cs typeface="Arial" charset="0"/>
              </a:rPr>
              <a:t>, Kiev, with BABY EXPO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US" sz="1800" b="1" dirty="0" smtClean="0">
                <a:latin typeface="Arial" charset="0"/>
                <a:cs typeface="Arial" charset="0"/>
              </a:rPr>
              <a:t>Al </a:t>
            </a:r>
            <a:r>
              <a:rPr lang="en-US" sz="1800" b="1" dirty="0" err="1" smtClean="0">
                <a:latin typeface="Arial" charset="0"/>
                <a:cs typeface="Arial" charset="0"/>
              </a:rPr>
              <a:t>Nimr</a:t>
            </a:r>
            <a:r>
              <a:rPr lang="en-US" sz="1800" b="1" dirty="0" smtClean="0">
                <a:latin typeface="Arial" charset="0"/>
                <a:cs typeface="Arial" charset="0"/>
              </a:rPr>
              <a:t> International Exhibition Organizers</a:t>
            </a:r>
            <a:r>
              <a:rPr lang="en-US" sz="1800" dirty="0" smtClean="0">
                <a:latin typeface="Arial" charset="0"/>
                <a:cs typeface="Arial" charset="0"/>
              </a:rPr>
              <a:t>, </a:t>
            </a:r>
            <a:r>
              <a:rPr lang="en-US" sz="1800" dirty="0" err="1" smtClean="0">
                <a:latin typeface="Arial" charset="0"/>
                <a:cs typeface="Arial" charset="0"/>
              </a:rPr>
              <a:t>Wadi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Kabir</a:t>
            </a:r>
            <a:r>
              <a:rPr lang="en-US" sz="1800" dirty="0" smtClean="0">
                <a:latin typeface="Arial" charset="0"/>
                <a:cs typeface="Arial" charset="0"/>
              </a:rPr>
              <a:t>, with Media &amp; Advertising Exhibition</a:t>
            </a:r>
            <a:endParaRPr lang="en-GB" sz="1800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dirty="0" smtClean="0">
                <a:latin typeface="Arial" charset="0"/>
                <a:cs typeface="Arial" charset="0"/>
              </a:rPr>
              <a:t>China Foreign Trade Guangzhou Exhibition General Corporation, </a:t>
            </a:r>
            <a:r>
              <a:rPr lang="en-GB" sz="1800" dirty="0" smtClean="0">
                <a:latin typeface="Arial" charset="0"/>
                <a:cs typeface="Arial" charset="0"/>
              </a:rPr>
              <a:t>Guangzhou, with China International Furniture Fair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dirty="0" smtClean="0">
                <a:latin typeface="Arial" charset="0"/>
                <a:cs typeface="Arial" charset="0"/>
              </a:rPr>
              <a:t>China Promotion Ltd.</a:t>
            </a:r>
            <a:r>
              <a:rPr lang="en-GB" sz="1800" dirty="0" smtClean="0">
                <a:latin typeface="Arial" charset="0"/>
                <a:cs typeface="Arial" charset="0"/>
              </a:rPr>
              <a:t>, Hong Kong, with Vietnam Saigon Textile &amp; Garment Industry Fair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dirty="0" smtClean="0">
                <a:latin typeface="Arial" charset="0"/>
                <a:cs typeface="Arial" charset="0"/>
              </a:rPr>
              <a:t>EXPORUM</a:t>
            </a:r>
            <a:r>
              <a:rPr lang="en-GB" sz="1800" dirty="0" smtClean="0">
                <a:latin typeface="Arial" charset="0"/>
                <a:cs typeface="Arial" charset="0"/>
              </a:rPr>
              <a:t>, Seoul, with Seoul International Café Show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US" sz="1800" b="1" dirty="0" smtClean="0">
                <a:latin typeface="Arial" charset="0"/>
                <a:cs typeface="Arial" charset="0"/>
              </a:rPr>
              <a:t>EXPOSICAM </a:t>
            </a:r>
            <a:r>
              <a:rPr lang="en-US" sz="1800" b="1" dirty="0" err="1" smtClean="0">
                <a:latin typeface="Arial" charset="0"/>
                <a:cs typeface="Arial" charset="0"/>
              </a:rPr>
              <a:t>Srl</a:t>
            </a:r>
            <a:r>
              <a:rPr lang="en-US" sz="1800" dirty="0" smtClean="0">
                <a:latin typeface="Arial" charset="0"/>
                <a:cs typeface="Arial" charset="0"/>
              </a:rPr>
              <a:t>, Milan, with SICAM – International Exhibition of Components, Semi-finished Products and Accessories for the Furniture Industry</a:t>
            </a:r>
            <a:endParaRPr lang="en-GB" sz="1800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dirty="0" err="1" smtClean="0">
                <a:latin typeface="Arial" charset="0"/>
                <a:cs typeface="Arial" charset="0"/>
              </a:rPr>
              <a:t>Infothe</a:t>
            </a:r>
            <a:r>
              <a:rPr lang="en-GB" sz="1800" b="1" dirty="0" smtClean="0">
                <a:latin typeface="Arial" charset="0"/>
                <a:cs typeface="Arial" charset="0"/>
              </a:rPr>
              <a:t> Co. Ltd.</a:t>
            </a:r>
            <a:r>
              <a:rPr lang="en-GB" sz="1800" dirty="0" smtClean="0">
                <a:latin typeface="Arial" charset="0"/>
                <a:cs typeface="Arial" charset="0"/>
              </a:rPr>
              <a:t>, Seoul, with </a:t>
            </a:r>
            <a:r>
              <a:rPr lang="en-GB" sz="1800" dirty="0" err="1" smtClean="0">
                <a:latin typeface="Arial" charset="0"/>
                <a:cs typeface="Arial" charset="0"/>
              </a:rPr>
              <a:t>ExpoSolar</a:t>
            </a:r>
            <a:r>
              <a:rPr lang="en-GB" sz="1800" dirty="0" smtClean="0">
                <a:latin typeface="Arial" charset="0"/>
                <a:cs typeface="Arial" charset="0"/>
              </a:rPr>
              <a:t> – International Solar Energy Expo &amp; Conference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dirty="0" smtClean="0">
                <a:latin typeface="Arial" charset="0"/>
                <a:cs typeface="Arial" charset="0"/>
              </a:rPr>
              <a:t>Petroleum Ministry of Iran</a:t>
            </a:r>
            <a:r>
              <a:rPr lang="en-GB" sz="1800" dirty="0" smtClean="0">
                <a:latin typeface="Arial" charset="0"/>
                <a:cs typeface="Arial" charset="0"/>
              </a:rPr>
              <a:t>, Tehran, with Iran Oil Show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dirty="0" err="1" smtClean="0">
                <a:latin typeface="Arial" charset="0"/>
                <a:cs typeface="Arial" charset="0"/>
              </a:rPr>
              <a:t>Pozitif</a:t>
            </a:r>
            <a:r>
              <a:rPr lang="en-GB" sz="1800" b="1" dirty="0" smtClean="0">
                <a:latin typeface="Arial" charset="0"/>
                <a:cs typeface="Arial" charset="0"/>
              </a:rPr>
              <a:t> Trade Fairs Inc.</a:t>
            </a:r>
            <a:r>
              <a:rPr lang="en-GB" sz="1800" dirty="0" smtClean="0">
                <a:latin typeface="Arial" charset="0"/>
                <a:cs typeface="Arial" charset="0"/>
              </a:rPr>
              <a:t>, Istanbul, with Eurasia Boat Show</a:t>
            </a:r>
            <a:endParaRPr lang="en-US" sz="1800" b="1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z="1800" dirty="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fr-FR" sz="1600" b="1" dirty="0" smtClean="0"/>
          </a:p>
          <a:p>
            <a:endParaRPr lang="fr-FR" dirty="0" smtClean="0"/>
          </a:p>
        </p:txBody>
      </p:sp>
      <p:sp>
        <p:nvSpPr>
          <p:cNvPr id="50179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GB" sz="900" smtClean="0"/>
              <a:t>UFI General Assemblies, Valencia 2011</a:t>
            </a:r>
            <a:endParaRPr lang="en-US" sz="900" smtClean="0"/>
          </a:p>
        </p:txBody>
      </p:sp>
      <p:sp>
        <p:nvSpPr>
          <p:cNvPr id="50180" name="Espace réservé de la date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sz="800" smtClean="0">
                <a:solidFill>
                  <a:srgbClr val="061F4A"/>
                </a:solidFill>
              </a:rPr>
              <a:t>10 November  2011</a:t>
            </a:r>
          </a:p>
        </p:txBody>
      </p:sp>
      <p:pic>
        <p:nvPicPr>
          <p:cNvPr id="50181" name="Picture 6" descr="C:\Users\Sonia\Documents\UFI\Fotolia_3263276_X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3025" y="2141538"/>
            <a:ext cx="1436688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2323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323850" y="620713"/>
            <a:ext cx="8229600" cy="49291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b="1" u="sng" dirty="0" smtClean="0">
                <a:latin typeface="Arial" charset="0"/>
                <a:ea typeface="ＭＳ Ｐゴシック" pitchFamily="34" charset="-128"/>
              </a:rPr>
              <a:t>Exhibition organizers</a:t>
            </a: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1800" b="1" dirty="0" smtClean="0">
                <a:latin typeface="Arial" charset="0"/>
                <a:ea typeface="ＭＳ Ｐゴシック" pitchFamily="34" charset="-128"/>
                <a:cs typeface="Arial" charset="0"/>
              </a:rPr>
              <a:t>SEKTOREL FUARCILIK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, Istanbul, with ICCI International Energy and Environment Fair and Conference</a:t>
            </a: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1800" b="1" dirty="0" smtClean="0">
                <a:latin typeface="Arial" charset="0"/>
                <a:ea typeface="ＭＳ Ｐゴシック" pitchFamily="34" charset="-128"/>
                <a:cs typeface="Arial" charset="0"/>
              </a:rPr>
              <a:t>Shanghai International Advertising &amp; Exhibition Co. Ltd.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,</a:t>
            </a:r>
            <a:r>
              <a:rPr lang="en-US" sz="1800" b="1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Shanghai, with China Fair Jordan</a:t>
            </a: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r>
              <a:rPr lang="en-GB" sz="1800" b="1" dirty="0" err="1" smtClean="0">
                <a:latin typeface="Arial" charset="0"/>
                <a:ea typeface="ＭＳ Ｐゴシック" pitchFamily="34" charset="-128"/>
                <a:cs typeface="Arial" charset="0"/>
              </a:rPr>
              <a:t>Targi</a:t>
            </a:r>
            <a:r>
              <a:rPr lang="en-GB" sz="1800" b="1" dirty="0" smtClean="0">
                <a:latin typeface="Arial" charset="0"/>
                <a:ea typeface="ＭＳ Ｐゴシック" pitchFamily="34" charset="-128"/>
                <a:cs typeface="Arial" charset="0"/>
              </a:rPr>
              <a:t> W. </a:t>
            </a:r>
            <a:r>
              <a:rPr lang="en-GB" sz="1800" b="1" dirty="0" err="1" smtClean="0">
                <a:latin typeface="Arial" charset="0"/>
                <a:ea typeface="ＭＳ Ｐゴシック" pitchFamily="34" charset="-128"/>
                <a:cs typeface="Arial" charset="0"/>
              </a:rPr>
              <a:t>Krakowie</a:t>
            </a:r>
            <a:r>
              <a:rPr lang="en-GB" sz="1800" b="1" dirty="0" smtClean="0">
                <a:latin typeface="Arial" charset="0"/>
                <a:ea typeface="ＭＳ Ｐゴシック" pitchFamily="34" charset="-128"/>
                <a:cs typeface="Arial" charset="0"/>
              </a:rPr>
              <a:t> Ltd.</a:t>
            </a:r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  <a:t>, Krakow, with HORECA – ENEXPO and Dental Fair KRAKDENT</a:t>
            </a: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r>
              <a:rPr lang="en-GB" sz="1800" b="1" dirty="0" err="1" smtClean="0">
                <a:latin typeface="Arial" charset="0"/>
                <a:ea typeface="ＭＳ Ｐゴシック" pitchFamily="34" charset="-128"/>
                <a:cs typeface="Arial" charset="0"/>
              </a:rPr>
              <a:t>Trifoil</a:t>
            </a:r>
            <a:r>
              <a:rPr lang="en-GB" sz="1800" b="1" dirty="0" smtClean="0">
                <a:latin typeface="Arial" charset="0"/>
                <a:ea typeface="ＭＳ Ｐゴシック" pitchFamily="34" charset="-128"/>
                <a:cs typeface="Arial" charset="0"/>
              </a:rPr>
              <a:t> Expo</a:t>
            </a:r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  <a:t>, Muscat, with Small &amp; Medium Enterprises Exhibition</a:t>
            </a:r>
          </a:p>
          <a:p>
            <a:pPr marL="0" indent="0">
              <a:buClr>
                <a:srgbClr val="45602A"/>
              </a:buClr>
              <a:buSzPct val="100000"/>
              <a:defRPr/>
            </a:pPr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  <a:t>      and Conference</a:t>
            </a: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r>
              <a:rPr lang="en-GB" sz="1800" b="1" dirty="0" smtClean="0">
                <a:latin typeface="Arial" charset="0"/>
                <a:ea typeface="ＭＳ Ｐゴシック" pitchFamily="34" charset="-128"/>
                <a:cs typeface="Arial" charset="0"/>
              </a:rPr>
              <a:t>YASN Int'l Exhibition Co. Ltd.</a:t>
            </a:r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  <a:t>, Beijing, with CIAACE – China Int’l </a:t>
            </a:r>
            <a:b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  <a:t>Expo for Auto Electronics, Accessories, Tuning &amp; Care Products</a:t>
            </a: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1800" b="1" dirty="0" err="1" smtClean="0">
                <a:latin typeface="Arial" charset="0"/>
                <a:ea typeface="ＭＳ Ｐゴシック" pitchFamily="34" charset="-128"/>
                <a:cs typeface="Arial" charset="0"/>
              </a:rPr>
              <a:t>Yiwu</a:t>
            </a:r>
            <a:r>
              <a:rPr lang="en-US" sz="1800" b="1" dirty="0" smtClean="0">
                <a:latin typeface="Arial" charset="0"/>
                <a:ea typeface="ＭＳ Ｐゴシック" pitchFamily="34" charset="-128"/>
                <a:cs typeface="Arial" charset="0"/>
              </a:rPr>
              <a:t> China Commodities Exhibition Co. Ltd.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,</a:t>
            </a:r>
            <a:r>
              <a:rPr lang="en-US" sz="1800" b="1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Yiwu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, with China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Yiwu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Commodities Fair</a:t>
            </a: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endParaRPr lang="en-GB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endParaRPr lang="en-GB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endParaRPr lang="en-GB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endParaRPr lang="en-GB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endParaRPr lang="en-GB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endParaRPr lang="en-GB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endParaRPr lang="fr-FR" sz="1600" b="1" dirty="0" smtClean="0">
              <a:ea typeface="ＭＳ Ｐゴシック" pitchFamily="34" charset="-128"/>
            </a:endParaRPr>
          </a:p>
          <a:p>
            <a:pPr>
              <a:defRPr/>
            </a:pPr>
            <a:endParaRPr lang="fr-FR" dirty="0" smtClean="0">
              <a:ea typeface="ＭＳ Ｐゴシック" pitchFamily="34" charset="-128"/>
            </a:endParaRPr>
          </a:p>
        </p:txBody>
      </p:sp>
      <p:sp>
        <p:nvSpPr>
          <p:cNvPr id="51203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GB" sz="900" smtClean="0"/>
              <a:t>UFI General Assemblies, Valencia 2011</a:t>
            </a:r>
            <a:endParaRPr lang="en-US" sz="900" smtClean="0"/>
          </a:p>
        </p:txBody>
      </p:sp>
      <p:sp>
        <p:nvSpPr>
          <p:cNvPr id="51204" name="Espace réservé de la date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sz="800" smtClean="0">
                <a:solidFill>
                  <a:srgbClr val="061F4A"/>
                </a:solidFill>
              </a:rPr>
              <a:t>10 November  2011</a:t>
            </a:r>
          </a:p>
        </p:txBody>
      </p:sp>
      <p:pic>
        <p:nvPicPr>
          <p:cNvPr id="51205" name="Picture 6" descr="C:\Users\Sonia\Documents\UFI\Fotolia_3263276_X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3025" y="2141538"/>
            <a:ext cx="1436688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87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68313" y="908050"/>
            <a:ext cx="8218487" cy="48974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r>
              <a:rPr lang="en-GB" b="1" u="sng" smtClean="0">
                <a:latin typeface="Arial" charset="0"/>
              </a:rPr>
              <a:t>Exhibition organizers &amp; exhibition centres</a:t>
            </a:r>
          </a:p>
          <a:p>
            <a:endParaRPr lang="en-GB" sz="1800" smtClean="0">
              <a:latin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smtClean="0">
                <a:latin typeface="Arial" charset="0"/>
                <a:cs typeface="Arial" charset="0"/>
              </a:rPr>
              <a:t>CECO – Changwon Exhibition Convention Center</a:t>
            </a:r>
            <a:r>
              <a:rPr lang="en-GB" sz="1800" smtClean="0">
                <a:latin typeface="Arial" charset="0"/>
                <a:cs typeface="Arial" charset="0"/>
              </a:rPr>
              <a:t>, Changwon, with Welding Korea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smtClean="0">
                <a:latin typeface="Arial" charset="0"/>
                <a:cs typeface="Arial" charset="0"/>
              </a:rPr>
              <a:t>Gdańsk International Fair Company, </a:t>
            </a:r>
            <a:r>
              <a:rPr lang="en-GB" sz="1800" smtClean="0">
                <a:latin typeface="Arial" charset="0"/>
                <a:cs typeface="Arial" charset="0"/>
              </a:rPr>
              <a:t>Gdańsk, with amberif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smtClean="0">
                <a:latin typeface="Arial" charset="0"/>
                <a:cs typeface="Arial" charset="0"/>
              </a:rPr>
              <a:t>NürnbergMesse GmbH, </a:t>
            </a:r>
            <a:r>
              <a:rPr lang="en-GB" sz="1800" smtClean="0">
                <a:latin typeface="Arial" charset="0"/>
                <a:cs typeface="Arial" charset="0"/>
              </a:rPr>
              <a:t>Nuremburg, with Chillventa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b="1" u="sng" smtClean="0">
                <a:latin typeface="Arial" charset="0"/>
                <a:cs typeface="Arial" charset="0"/>
              </a:rPr>
              <a:t>Exhibition centres</a:t>
            </a:r>
          </a:p>
          <a:p>
            <a:pPr>
              <a:buClr>
                <a:srgbClr val="45602A"/>
              </a:buClr>
              <a:buSzPct val="100000"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smtClean="0">
                <a:latin typeface="Arial" charset="0"/>
                <a:cs typeface="Arial" charset="0"/>
              </a:rPr>
              <a:t>Antalya Expo Centre</a:t>
            </a:r>
            <a:r>
              <a:rPr lang="en-GB" sz="1800" smtClean="0">
                <a:latin typeface="Arial" charset="0"/>
                <a:cs typeface="Arial" charset="0"/>
              </a:rPr>
              <a:t>, Antalya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smtClean="0">
                <a:latin typeface="Arial" charset="0"/>
                <a:cs typeface="Arial" charset="0"/>
              </a:rPr>
              <a:t>EcoCentre and Museum - Educational Complex Sokolniki</a:t>
            </a:r>
            <a:r>
              <a:rPr lang="en-GB" sz="1800" smtClean="0">
                <a:latin typeface="Arial" charset="0"/>
                <a:cs typeface="Arial" charset="0"/>
              </a:rPr>
              <a:t>, Moscow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fr-FR" sz="1800" b="1" smtClean="0">
                <a:latin typeface="Arial" charset="0"/>
                <a:cs typeface="Arial" charset="0"/>
              </a:rPr>
              <a:t>ExpoForum</a:t>
            </a:r>
            <a:r>
              <a:rPr lang="fr-FR" sz="1800" smtClean="0">
                <a:latin typeface="Arial" charset="0"/>
                <a:cs typeface="Arial" charset="0"/>
              </a:rPr>
              <a:t>, St. Petersburg 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fr-FR" sz="1800" b="1" smtClean="0">
                <a:latin typeface="Arial" charset="0"/>
                <a:cs typeface="Arial" charset="0"/>
              </a:rPr>
              <a:t>India Exposition Mart Ltd.</a:t>
            </a:r>
            <a:r>
              <a:rPr lang="fr-FR" sz="1800" smtClean="0">
                <a:latin typeface="Arial" charset="0"/>
                <a:cs typeface="Arial" charset="0"/>
              </a:rPr>
              <a:t>, Greater Noida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US" sz="1800" b="1" smtClean="0">
                <a:latin typeface="Arial" charset="0"/>
                <a:cs typeface="Arial" charset="0"/>
              </a:rPr>
              <a:t>Ljubljana Exhibition and Convention Centre</a:t>
            </a:r>
            <a:r>
              <a:rPr lang="en-US" sz="1800" smtClean="0">
                <a:latin typeface="Arial" charset="0"/>
                <a:cs typeface="Arial" charset="0"/>
              </a:rPr>
              <a:t>, Ljubljana </a:t>
            </a:r>
            <a:endParaRPr lang="fr-FR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fr-FR" sz="1800" b="1" smtClean="0">
                <a:latin typeface="Arial" charset="0"/>
                <a:cs typeface="Arial" charset="0"/>
              </a:rPr>
              <a:t>Palais des Congrès de Montréal</a:t>
            </a:r>
            <a:r>
              <a:rPr lang="fr-FR" sz="1800" smtClean="0">
                <a:latin typeface="Arial" charset="0"/>
                <a:cs typeface="Arial" charset="0"/>
              </a:rPr>
              <a:t>, Montréal 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US" sz="1800" b="1" smtClean="0">
                <a:latin typeface="Arial" charset="0"/>
                <a:cs typeface="Arial" charset="0"/>
              </a:rPr>
              <a:t>Permskaya Yarmaka Exhibition Centre</a:t>
            </a:r>
            <a:r>
              <a:rPr lang="en-US" sz="1800" smtClean="0">
                <a:latin typeface="Arial" charset="0"/>
                <a:cs typeface="Arial" charset="0"/>
              </a:rPr>
              <a:t>, Perm 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fr-FR" sz="10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fr-FR" sz="1000" smtClean="0">
              <a:latin typeface="Arial" charset="0"/>
              <a:cs typeface="Arial" charset="0"/>
            </a:endParaRPr>
          </a:p>
        </p:txBody>
      </p:sp>
      <p:sp>
        <p:nvSpPr>
          <p:cNvPr id="52227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GB" sz="900" smtClean="0"/>
              <a:t>UFI General Assemblies, Valencia 2011</a:t>
            </a:r>
            <a:endParaRPr lang="en-US" sz="900" smtClean="0"/>
          </a:p>
        </p:txBody>
      </p:sp>
      <p:sp>
        <p:nvSpPr>
          <p:cNvPr id="52228" name="Espace réservé de la date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sz="800" smtClean="0">
                <a:solidFill>
                  <a:srgbClr val="061F4A"/>
                </a:solidFill>
              </a:rPr>
              <a:t>10 November  2011</a:t>
            </a:r>
          </a:p>
        </p:txBody>
      </p:sp>
      <p:pic>
        <p:nvPicPr>
          <p:cNvPr id="52229" name="Picture 6" descr="C:\Users\Sonia\Documents\UFI\Fotolia_3263276_X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1438" y="4292600"/>
            <a:ext cx="14176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6611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68313" y="836613"/>
            <a:ext cx="8218487" cy="51133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GB" b="1" u="sng" smtClean="0">
                <a:latin typeface="Arial" charset="0"/>
              </a:rPr>
              <a:t>Associations</a:t>
            </a:r>
          </a:p>
          <a:p>
            <a:endParaRPr lang="en-GB" sz="1800" smtClean="0">
              <a:latin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smtClean="0">
                <a:latin typeface="Arial" charset="0"/>
                <a:cs typeface="Arial" charset="0"/>
              </a:rPr>
              <a:t>ASPERAPI – Indonesian Exhibition Companies Association</a:t>
            </a:r>
            <a:r>
              <a:rPr lang="en-GB" sz="1800" smtClean="0">
                <a:latin typeface="Arial" charset="0"/>
                <a:cs typeface="Arial" charset="0"/>
              </a:rPr>
              <a:t>, Jakarta 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smtClean="0">
                <a:latin typeface="Arial" charset="0"/>
                <a:cs typeface="Arial" charset="0"/>
              </a:rPr>
              <a:t>Amprofec</a:t>
            </a:r>
            <a:r>
              <a:rPr lang="en-GB" sz="1800" smtClean="0">
                <a:latin typeface="Arial" charset="0"/>
                <a:cs typeface="Arial" charset="0"/>
              </a:rPr>
              <a:t>, Mexico 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smtClean="0">
                <a:latin typeface="Arial" charset="0"/>
                <a:cs typeface="Arial" charset="0"/>
              </a:rPr>
              <a:t>Expo-Event. Live Communication Verband Schweiz</a:t>
            </a:r>
            <a:r>
              <a:rPr lang="en-GB" sz="1800" smtClean="0">
                <a:latin typeface="Arial" charset="0"/>
                <a:cs typeface="Arial" charset="0"/>
              </a:rPr>
              <a:t>, Zurich 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de-DE" sz="1800" b="1" smtClean="0">
                <a:latin typeface="Arial" charset="0"/>
                <a:cs typeface="Arial" charset="0"/>
              </a:rPr>
              <a:t>IDFA</a:t>
            </a:r>
            <a:r>
              <a:rPr lang="de-DE" sz="1800" smtClean="0">
                <a:latin typeface="Arial" charset="0"/>
                <a:cs typeface="Arial" charset="0"/>
              </a:rPr>
              <a:t>, Essen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b="1" u="sng" smtClean="0">
                <a:latin typeface="Arial" charset="0"/>
                <a:cs typeface="Arial" charset="0"/>
              </a:rPr>
              <a:t>Partners of the Industry</a:t>
            </a:r>
          </a:p>
          <a:p>
            <a:pPr>
              <a:buClr>
                <a:srgbClr val="45602A"/>
              </a:buClr>
              <a:buSzPct val="100000"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de-DE" sz="1800" b="1" smtClean="0">
                <a:latin typeface="Arial" charset="0"/>
                <a:cs typeface="Arial" charset="0"/>
              </a:rPr>
              <a:t>Expoproject LLC</a:t>
            </a:r>
            <a:r>
              <a:rPr lang="de-DE" sz="1800" smtClean="0">
                <a:latin typeface="Arial" charset="0"/>
                <a:cs typeface="Arial" charset="0"/>
              </a:rPr>
              <a:t>, Moscow</a:t>
            </a:r>
            <a:r>
              <a:rPr lang="en-GB" sz="1800" smtClean="0">
                <a:latin typeface="Arial" charset="0"/>
                <a:cs typeface="Arial" charset="0"/>
              </a:rPr>
              <a:t> 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de-DE" sz="1800" b="1" smtClean="0">
                <a:latin typeface="Arial" charset="0"/>
                <a:cs typeface="Arial" charset="0"/>
              </a:rPr>
              <a:t>Expopromo Group Ltd.</a:t>
            </a:r>
            <a:r>
              <a:rPr lang="de-DE" sz="1800" smtClean="0">
                <a:latin typeface="Arial" charset="0"/>
                <a:cs typeface="Arial" charset="0"/>
              </a:rPr>
              <a:t>, </a:t>
            </a:r>
            <a:r>
              <a:rPr lang="en-GB" sz="1800" smtClean="0">
                <a:latin typeface="Arial" charset="0"/>
                <a:cs typeface="Arial" charset="0"/>
              </a:rPr>
              <a:t>London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b="1" smtClean="0">
                <a:latin typeface="Arial" charset="0"/>
                <a:cs typeface="Arial" charset="0"/>
              </a:rPr>
              <a:t>Freeman</a:t>
            </a:r>
            <a:r>
              <a:rPr lang="en-GB" sz="1800" smtClean="0">
                <a:latin typeface="Arial" charset="0"/>
                <a:cs typeface="Arial" charset="0"/>
              </a:rPr>
              <a:t>, Dallas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de-DE" sz="1800" b="1" smtClean="0">
                <a:latin typeface="Arial" charset="0"/>
                <a:cs typeface="Arial" charset="0"/>
              </a:rPr>
              <a:t>Karla Juegel Messe- und Veranstaltungs Management</a:t>
            </a:r>
            <a:r>
              <a:rPr lang="de-DE" sz="1800" smtClean="0">
                <a:latin typeface="Arial" charset="0"/>
                <a:cs typeface="Arial" charset="0"/>
              </a:rPr>
              <a:t>, Munich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de-DE" sz="1800" b="1" smtClean="0">
                <a:latin typeface="Arial" charset="0"/>
                <a:cs typeface="Arial" charset="0"/>
              </a:rPr>
              <a:t>Nice  Events Scandinavia</a:t>
            </a:r>
            <a:r>
              <a:rPr lang="de-DE" sz="1800" smtClean="0">
                <a:latin typeface="Arial" charset="0"/>
                <a:cs typeface="Arial" charset="0"/>
              </a:rPr>
              <a:t>, Stockholm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de-DE" sz="1800" b="1" smtClean="0">
                <a:latin typeface="Arial" charset="0"/>
                <a:cs typeface="Arial" charset="0"/>
              </a:rPr>
              <a:t>PS Bedi &amp; Co. Pvt. Ltd.</a:t>
            </a:r>
            <a:r>
              <a:rPr lang="de-DE" sz="1800" smtClean="0">
                <a:latin typeface="Arial" charset="0"/>
                <a:cs typeface="Arial" charset="0"/>
              </a:rPr>
              <a:t>, </a:t>
            </a:r>
            <a:r>
              <a:rPr lang="en-GB" sz="1800" smtClean="0">
                <a:latin typeface="Arial" charset="0"/>
                <a:cs typeface="Arial" charset="0"/>
              </a:rPr>
              <a:t>New Delhi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de-DE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fr-FR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fr-FR" smtClean="0"/>
          </a:p>
        </p:txBody>
      </p:sp>
      <p:sp>
        <p:nvSpPr>
          <p:cNvPr id="53251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GB" sz="900" smtClean="0"/>
              <a:t>UFI General Assemblies, Valencia 2011</a:t>
            </a:r>
            <a:endParaRPr lang="en-US" sz="900" smtClean="0"/>
          </a:p>
        </p:txBody>
      </p:sp>
      <p:sp>
        <p:nvSpPr>
          <p:cNvPr id="53252" name="Espace réservé de la date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sz="800" smtClean="0">
                <a:solidFill>
                  <a:srgbClr val="061F4A"/>
                </a:solidFill>
              </a:rPr>
              <a:t>10 November  2011</a:t>
            </a:r>
          </a:p>
        </p:txBody>
      </p:sp>
      <p:pic>
        <p:nvPicPr>
          <p:cNvPr id="53253" name="Picture 6" descr="C:\Users\Sonia\Documents\UFI\Fotolia_3263276_X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1438" y="4329113"/>
            <a:ext cx="14176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0858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68313" y="836613"/>
            <a:ext cx="8218487" cy="547211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 u="sng" smtClean="0">
                <a:latin typeface="Arial" charset="0"/>
              </a:rPr>
              <a:t>UFI Approved Events</a:t>
            </a:r>
          </a:p>
          <a:p>
            <a:endParaRPr lang="en-GB" sz="1800" smtClean="0">
              <a:latin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Reed Messe Wien GmbH</a:t>
            </a:r>
            <a:r>
              <a:rPr lang="en-GB" sz="2000" smtClean="0">
                <a:solidFill>
                  <a:srgbClr val="061F4A"/>
                </a:solidFill>
                <a:latin typeface="Arial" charset="0"/>
                <a:cs typeface="Arial" charset="0"/>
              </a:rPr>
              <a:t>, Vienna</a:t>
            </a: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Real Vienna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Hong Kong Trade Development Council</a:t>
            </a:r>
            <a:r>
              <a:rPr lang="en-GB" sz="2000" smtClean="0">
                <a:solidFill>
                  <a:srgbClr val="061F4A"/>
                </a:solidFill>
                <a:latin typeface="Arial" charset="0"/>
                <a:cs typeface="Arial" charset="0"/>
              </a:rPr>
              <a:t>, Hong Kong</a:t>
            </a:r>
          </a:p>
          <a:p>
            <a:pPr>
              <a:buClr>
                <a:srgbClr val="45602A"/>
              </a:buClr>
              <a:buSzPct val="100000"/>
            </a:pPr>
            <a:r>
              <a:rPr lang="fr-FR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Hong Kong Baby Products Fair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IIEC - Iran International Exhibitions Co.</a:t>
            </a:r>
            <a:r>
              <a:rPr lang="en-GB" sz="2000" smtClean="0">
                <a:solidFill>
                  <a:srgbClr val="061F4A"/>
                </a:solidFill>
                <a:latin typeface="Arial" charset="0"/>
                <a:cs typeface="Arial" charset="0"/>
              </a:rPr>
              <a:t>,</a:t>
            </a: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 </a:t>
            </a:r>
            <a:r>
              <a:rPr lang="en-GB" sz="2000" smtClean="0">
                <a:solidFill>
                  <a:srgbClr val="061F4A"/>
                </a:solidFill>
                <a:latin typeface="Arial" charset="0"/>
                <a:cs typeface="Arial" charset="0"/>
              </a:rPr>
              <a:t>Tehran </a:t>
            </a:r>
          </a:p>
          <a:p>
            <a:pPr>
              <a:buClr>
                <a:srgbClr val="45602A"/>
              </a:buClr>
              <a:buSzPct val="100000"/>
            </a:pPr>
            <a:r>
              <a:rPr lang="fr-FR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Tehran Industry International Exhibition</a:t>
            </a:r>
            <a:endParaRPr lang="en-GB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1800" smtClean="0">
                <a:solidFill>
                  <a:srgbClr val="061F4A"/>
                </a:solidFill>
              </a:rPr>
              <a:t> </a:t>
            </a: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Expocentre ZAO</a:t>
            </a:r>
            <a:r>
              <a:rPr lang="en-GB" sz="2000" smtClean="0">
                <a:solidFill>
                  <a:srgbClr val="061F4A"/>
                </a:solidFill>
                <a:latin typeface="Arial" charset="0"/>
                <a:cs typeface="Arial" charset="0"/>
              </a:rPr>
              <a:t>, Moscow</a:t>
            </a: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 "HEALTHY LIFE-STYLE"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Euroexpo, Ltd.</a:t>
            </a:r>
            <a:r>
              <a:rPr lang="en-GB" sz="2000" smtClean="0">
                <a:solidFill>
                  <a:srgbClr val="061F4A"/>
                </a:solidFill>
                <a:latin typeface="Arial" charset="0"/>
                <a:cs typeface="Arial" charset="0"/>
              </a:rPr>
              <a:t>, Moscow</a:t>
            </a: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 Apteka</a:t>
            </a: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Sibico International Ltd.</a:t>
            </a:r>
            <a:r>
              <a:rPr lang="en-GB" sz="2000" smtClean="0">
                <a:solidFill>
                  <a:srgbClr val="061F4A"/>
                </a:solidFill>
                <a:latin typeface="Arial" charset="0"/>
                <a:cs typeface="Arial" charset="0"/>
              </a:rPr>
              <a:t>, Moscow </a:t>
            </a: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Waste Tech</a:t>
            </a:r>
            <a:endParaRPr lang="en-GB" sz="1800" b="1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endParaRPr lang="fr-FR" smtClean="0"/>
          </a:p>
        </p:txBody>
      </p:sp>
      <p:sp>
        <p:nvSpPr>
          <p:cNvPr id="54275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GB" sz="900" smtClean="0"/>
              <a:t>UFI General Assemblies, Valencia 2011</a:t>
            </a:r>
            <a:endParaRPr lang="en-US" sz="900" smtClean="0"/>
          </a:p>
        </p:txBody>
      </p:sp>
      <p:sp>
        <p:nvSpPr>
          <p:cNvPr id="54276" name="Espace réservé de la date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sz="800" smtClean="0">
                <a:solidFill>
                  <a:srgbClr val="061F4A"/>
                </a:solidFill>
              </a:rPr>
              <a:t>10 November  2011</a:t>
            </a:r>
          </a:p>
        </p:txBody>
      </p:sp>
      <p:pic>
        <p:nvPicPr>
          <p:cNvPr id="54277" name="Picture 6" descr="C:\Users\Sonia\Documents\UFI\Fotolia_3263276_X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1438" y="4329113"/>
            <a:ext cx="14176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8755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68313" y="836613"/>
            <a:ext cx="8218487" cy="51133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IFEMA</a:t>
            </a:r>
            <a:r>
              <a:rPr lang="en-GB" sz="2000" smtClean="0">
                <a:solidFill>
                  <a:srgbClr val="061F4A"/>
                </a:solidFill>
                <a:latin typeface="Arial" charset="0"/>
                <a:cs typeface="Arial" charset="0"/>
              </a:rPr>
              <a:t>, Madrid </a:t>
            </a:r>
          </a:p>
          <a:p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FRUIT ATTRACTION The International Trade Show for the Fruit &amp; Vegetable Industry</a:t>
            </a:r>
            <a:endParaRPr lang="fr-FR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SALÓN LOOK INTERNACIONAL The Image and Integral Aesthetics Exhibition</a:t>
            </a:r>
            <a:endParaRPr lang="fr-FR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CONSTRUTEC Building Exhibition</a:t>
            </a:r>
            <a:endParaRPr lang="fr-FR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MADRID NOVIAS The International Bridal Fashion Exhibition</a:t>
            </a:r>
            <a:endParaRPr lang="fr-FR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EXPOFRANQUICIA  Franchising Trade Fair</a:t>
            </a:r>
            <a:endParaRPr lang="fr-FR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AULA The International Educational Opportunities Exhibition</a:t>
            </a:r>
            <a:endParaRPr lang="fr-FR" sz="1800" b="1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  <a:buFont typeface="Wingdings" pitchFamily="-1" charset="2"/>
              <a:buChar char="ü"/>
            </a:pPr>
            <a:r>
              <a:rPr lang="en-GB" sz="2000" b="1" smtClean="0">
                <a:solidFill>
                  <a:srgbClr val="061F4A"/>
                </a:solidFill>
                <a:latin typeface="Arial" charset="0"/>
                <a:cs typeface="Arial" charset="0"/>
              </a:rPr>
              <a:t>Reed Tradex</a:t>
            </a:r>
            <a:r>
              <a:rPr lang="en-GB" sz="2000" smtClean="0">
                <a:solidFill>
                  <a:srgbClr val="061F4A"/>
                </a:solidFill>
                <a:latin typeface="Arial" charset="0"/>
                <a:cs typeface="Arial" charset="0"/>
              </a:rPr>
              <a:t>, Bangkok </a:t>
            </a: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Assembly Technology</a:t>
            </a:r>
            <a:endParaRPr lang="fr-FR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Automotive Manufacturing</a:t>
            </a:r>
            <a:endParaRPr lang="fr-FR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Intermold Thailand</a:t>
            </a:r>
            <a:endParaRPr lang="fr-FR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InterPlas Thailand</a:t>
            </a:r>
            <a:endParaRPr lang="fr-FR" sz="1800" smtClean="0">
              <a:solidFill>
                <a:srgbClr val="061F4A"/>
              </a:solidFill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r>
              <a:rPr lang="en-GB" sz="1800" smtClean="0">
                <a:solidFill>
                  <a:srgbClr val="061F4A"/>
                </a:solidFill>
                <a:latin typeface="Arial" charset="0"/>
                <a:cs typeface="Arial" charset="0"/>
              </a:rPr>
              <a:t>     NEPCON Thailand </a:t>
            </a:r>
          </a:p>
          <a:p>
            <a:pPr>
              <a:buClr>
                <a:srgbClr val="45602A"/>
              </a:buClr>
              <a:buSzPct val="100000"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endParaRPr lang="fr-FR" sz="1800" smtClean="0">
              <a:latin typeface="Arial" charset="0"/>
              <a:cs typeface="Arial" charset="0"/>
            </a:endParaRPr>
          </a:p>
          <a:p>
            <a:pPr>
              <a:buClr>
                <a:srgbClr val="45602A"/>
              </a:buClr>
              <a:buSzPct val="100000"/>
            </a:pPr>
            <a:endParaRPr lang="fr-FR" smtClean="0"/>
          </a:p>
        </p:txBody>
      </p:sp>
      <p:sp>
        <p:nvSpPr>
          <p:cNvPr id="55299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GB" sz="900" smtClean="0"/>
              <a:t>UFI General Assemblies, Valencia 2011</a:t>
            </a:r>
            <a:endParaRPr lang="en-US" sz="900" smtClean="0"/>
          </a:p>
        </p:txBody>
      </p:sp>
      <p:sp>
        <p:nvSpPr>
          <p:cNvPr id="55300" name="Espace réservé de la date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sz="800" smtClean="0">
                <a:solidFill>
                  <a:srgbClr val="061F4A"/>
                </a:solidFill>
              </a:rPr>
              <a:t>10 November  2011</a:t>
            </a:r>
          </a:p>
        </p:txBody>
      </p:sp>
      <p:pic>
        <p:nvPicPr>
          <p:cNvPr id="55301" name="Picture 6" descr="C:\Users\Sonia\Documents\UFI\Fotolia_3263276_X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1438" y="4329113"/>
            <a:ext cx="14176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3311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68313" y="836613"/>
            <a:ext cx="8218487" cy="511333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r>
              <a:rPr lang="en-GB" sz="2000" b="1" dirty="0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Macao Trade and Investment Promotion Institute, </a:t>
            </a:r>
            <a:r>
              <a:rPr lang="en-GB" sz="2000" dirty="0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Macao</a:t>
            </a:r>
          </a:p>
          <a:p>
            <a:pPr>
              <a:buClr>
                <a:srgbClr val="45602A"/>
              </a:buClr>
              <a:buSzPct val="100000"/>
              <a:defRPr/>
            </a:pPr>
            <a:r>
              <a:rPr lang="en-GB" sz="2000" dirty="0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     Macao International Environmental Co-operation Forum &amp; Exhibition – MIECF</a:t>
            </a:r>
          </a:p>
          <a:p>
            <a:pPr>
              <a:buClr>
                <a:srgbClr val="45602A"/>
              </a:buClr>
              <a:buSzPct val="100000"/>
              <a:buFont typeface="Wingdings" pitchFamily="2" charset="2"/>
              <a:buChar char="ü"/>
              <a:defRPr/>
            </a:pPr>
            <a:r>
              <a:rPr lang="en-GB" sz="2000" b="1" dirty="0" err="1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Acco</a:t>
            </a:r>
            <a:r>
              <a:rPr lang="en-GB" sz="2000" b="1" dirty="0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 International Ltd.</a:t>
            </a:r>
            <a:r>
              <a:rPr lang="en-GB" sz="2000" dirty="0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2000" b="1" dirty="0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Kiev</a:t>
            </a:r>
          </a:p>
          <a:p>
            <a:pPr marL="0" indent="0">
              <a:buClr>
                <a:srgbClr val="45602A"/>
              </a:buClr>
              <a:buSzPct val="100000"/>
              <a:defRPr/>
            </a:pPr>
            <a:r>
              <a:rPr lang="en-GB" sz="2000" dirty="0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     INPRODMASH &amp; UPAKOVKA</a:t>
            </a:r>
          </a:p>
          <a:p>
            <a:pPr marL="0" indent="0">
              <a:buClr>
                <a:srgbClr val="45602A"/>
              </a:buClr>
              <a:buSzPct val="100000"/>
              <a:defRPr/>
            </a:pPr>
            <a:r>
              <a:rPr lang="en-GB" sz="2000" dirty="0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GB" sz="2000" dirty="0" err="1" smtClean="0">
                <a:solidFill>
                  <a:srgbClr val="061F4A"/>
                </a:solidFill>
                <a:latin typeface="Arial" pitchFamily="34" charset="0"/>
                <a:cs typeface="Arial" pitchFamily="34" charset="0"/>
              </a:rPr>
              <a:t>Lisderevmash</a:t>
            </a:r>
            <a:endParaRPr lang="en-GB" sz="2000" dirty="0" smtClean="0">
              <a:solidFill>
                <a:srgbClr val="061F4A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45602A"/>
              </a:buClr>
              <a:buSzPct val="100000"/>
              <a:defRPr/>
            </a:pPr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45602A"/>
              </a:buClr>
              <a:buSzPct val="100000"/>
              <a:defRPr/>
            </a:pPr>
            <a:endParaRPr lang="fr-FR" sz="18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45602A"/>
              </a:buClr>
              <a:buSzPct val="100000"/>
              <a:defRPr/>
            </a:pPr>
            <a:endParaRPr lang="fr-FR" dirty="0" smtClean="0"/>
          </a:p>
        </p:txBody>
      </p:sp>
      <p:sp>
        <p:nvSpPr>
          <p:cNvPr id="56323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GB" sz="900" smtClean="0"/>
              <a:t>UFI General Assemblies, Valencia 2011</a:t>
            </a:r>
            <a:endParaRPr lang="en-US" sz="900" smtClean="0"/>
          </a:p>
        </p:txBody>
      </p:sp>
      <p:sp>
        <p:nvSpPr>
          <p:cNvPr id="56324" name="Espace réservé de la date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r>
              <a:rPr lang="en-US" sz="800" smtClean="0">
                <a:solidFill>
                  <a:srgbClr val="061F4A"/>
                </a:solidFill>
              </a:rPr>
              <a:t>10 November  2011</a:t>
            </a:r>
          </a:p>
        </p:txBody>
      </p:sp>
      <p:pic>
        <p:nvPicPr>
          <p:cNvPr id="56325" name="Picture 6" descr="C:\Users\Sonia\Documents\UFI\Fotolia_3263276_X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1438" y="4329113"/>
            <a:ext cx="14176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2598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573</Words>
  <Application>Microsoft Office PowerPoint</Application>
  <PresentationFormat>On-screen Show (4:3)</PresentationFormat>
  <Paragraphs>113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Thème Office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Sonia Thomas</dc:creator>
  <cp:lastModifiedBy>LE</cp:lastModifiedBy>
  <cp:revision>2</cp:revision>
  <dcterms:created xsi:type="dcterms:W3CDTF">2011-11-04T14:09:38Z</dcterms:created>
  <dcterms:modified xsi:type="dcterms:W3CDTF">2011-11-08T08:55:04Z</dcterms:modified>
</cp:coreProperties>
</file>