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9" r:id="rId9"/>
    <p:sldId id="265" r:id="rId10"/>
    <p:sldId id="271" r:id="rId11"/>
    <p:sldId id="273" r:id="rId12"/>
    <p:sldId id="266" r:id="rId13"/>
    <p:sldId id="267" r:id="rId14"/>
    <p:sldId id="272" r:id="rId15"/>
  </p:sldIdLst>
  <p:sldSz cx="18288000" cy="10287000"/>
  <p:notesSz cx="6858000" cy="9144000"/>
  <p:embeddedFontLst>
    <p:embeddedFont>
      <p:font typeface="Abadi" panose="020B0604020104020204" pitchFamily="34" charset="0"/>
      <p:regular r:id="rId17"/>
    </p:embeddedFont>
    <p:embeddedFont>
      <p:font typeface="Montserrat Bold" panose="020B0604020202020204" charset="0"/>
      <p:regular r:id="rId18"/>
      <p:bold r:id="rId19"/>
    </p:embeddedFont>
    <p:embeddedFont>
      <p:font typeface="Open Sans" panose="020B0606030504020204" pitchFamily="34" charset="0"/>
      <p:regular r:id="rId20"/>
      <p:bold r:id="rId21"/>
      <p:italic r:id="rId22"/>
      <p:boldItalic r:id="rId23"/>
    </p:embeddedFont>
    <p:embeddedFont>
      <p:font typeface="Open Sans Bold" panose="020B0806030504020204" pitchFamily="34" charset="0"/>
      <p:regular r:id="rId24"/>
      <p:bold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F6C2C8-6D4D-484E-9A05-0D88C8942892}" v="54" dt="2024-06-26T06:46:48.0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2181" autoAdjust="0"/>
  </p:normalViewPr>
  <p:slideViewPr>
    <p:cSldViewPr>
      <p:cViewPr varScale="1">
        <p:scale>
          <a:sx n="49" d="100"/>
          <a:sy n="49" d="100"/>
        </p:scale>
        <p:origin x="97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viewProps" Target="viewProps.xml"/><Relationship Id="rId30" Type="http://schemas.microsoft.com/office/2015/10/relationships/revisionInfo" Target="revisionInfo.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H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74FE6-A688-422B-B549-98E1C3303996}" type="datetimeFigureOut">
              <a:rPr lang="en-HK" smtClean="0"/>
              <a:t>28/6/2024</a:t>
            </a:fld>
            <a:endParaRPr lang="en-H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H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H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DE7FAD-41C4-40F9-B387-C070AB88C1E0}" type="slidenum">
              <a:rPr lang="en-HK" smtClean="0"/>
              <a:t>‹#›</a:t>
            </a:fld>
            <a:endParaRPr lang="en-HK"/>
          </a:p>
        </p:txBody>
      </p:sp>
    </p:spTree>
    <p:extLst>
      <p:ext uri="{BB962C8B-B14F-4D97-AF65-F5344CB8AC3E}">
        <p14:creationId xmlns:p14="http://schemas.microsoft.com/office/powerpoint/2010/main" val="3538568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dirty="0"/>
              <a:t>This is a picture of our colleagues our Bali Incentive Trip last year. At Informa, having “fun” in our Job is very important. Thus we always keep this in our mind with our HR initiatives. Leading to what I am going to share today. How we make learning fun! </a:t>
            </a:r>
          </a:p>
        </p:txBody>
      </p:sp>
      <p:sp>
        <p:nvSpPr>
          <p:cNvPr id="4" name="Slide Number Placeholder 3"/>
          <p:cNvSpPr>
            <a:spLocks noGrp="1"/>
          </p:cNvSpPr>
          <p:nvPr>
            <p:ph type="sldNum" sz="quarter" idx="5"/>
          </p:nvPr>
        </p:nvSpPr>
        <p:spPr/>
        <p:txBody>
          <a:bodyPr/>
          <a:lstStyle/>
          <a:p>
            <a:fld id="{7CDE7FAD-41C4-40F9-B387-C070AB88C1E0}" type="slidenum">
              <a:rPr lang="en-HK" smtClean="0"/>
              <a:t>1</a:t>
            </a:fld>
            <a:endParaRPr lang="en-HK"/>
          </a:p>
        </p:txBody>
      </p:sp>
    </p:spTree>
    <p:extLst>
      <p:ext uri="{BB962C8B-B14F-4D97-AF65-F5344CB8AC3E}">
        <p14:creationId xmlns:p14="http://schemas.microsoft.com/office/powerpoint/2010/main" val="1174303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HK" dirty="0"/>
              <a:t>As a world class exhibition organiser, we need to Top talents. Thus we are committed to provide a continuous learning environment to our colleagues and equip them to becoming World Class Event Professionals </a:t>
            </a:r>
          </a:p>
        </p:txBody>
      </p:sp>
      <p:sp>
        <p:nvSpPr>
          <p:cNvPr id="4" name="Slide Number Placeholder 3"/>
          <p:cNvSpPr>
            <a:spLocks noGrp="1"/>
          </p:cNvSpPr>
          <p:nvPr>
            <p:ph type="sldNum" sz="quarter" idx="5"/>
          </p:nvPr>
        </p:nvSpPr>
        <p:spPr/>
        <p:txBody>
          <a:bodyPr/>
          <a:lstStyle/>
          <a:p>
            <a:fld id="{7CDE7FAD-41C4-40F9-B387-C070AB88C1E0}" type="slidenum">
              <a:rPr lang="en-HK" smtClean="0"/>
              <a:t>2</a:t>
            </a:fld>
            <a:endParaRPr lang="en-HK"/>
          </a:p>
        </p:txBody>
      </p:sp>
    </p:spTree>
    <p:extLst>
      <p:ext uri="{BB962C8B-B14F-4D97-AF65-F5344CB8AC3E}">
        <p14:creationId xmlns:p14="http://schemas.microsoft.com/office/powerpoint/2010/main" val="630767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7CDE7FAD-41C4-40F9-B387-C070AB88C1E0}" type="slidenum">
              <a:rPr lang="en-HK" smtClean="0"/>
              <a:t>11</a:t>
            </a:fld>
            <a:endParaRPr lang="en-HK"/>
          </a:p>
        </p:txBody>
      </p:sp>
    </p:spTree>
    <p:extLst>
      <p:ext uri="{BB962C8B-B14F-4D97-AF65-F5344CB8AC3E}">
        <p14:creationId xmlns:p14="http://schemas.microsoft.com/office/powerpoint/2010/main" val="2235485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7CDE7FAD-41C4-40F9-B387-C070AB88C1E0}" type="slidenum">
              <a:rPr lang="en-HK" smtClean="0"/>
              <a:t>12</a:t>
            </a:fld>
            <a:endParaRPr lang="en-HK"/>
          </a:p>
        </p:txBody>
      </p:sp>
    </p:spTree>
    <p:extLst>
      <p:ext uri="{BB962C8B-B14F-4D97-AF65-F5344CB8AC3E}">
        <p14:creationId xmlns:p14="http://schemas.microsoft.com/office/powerpoint/2010/main" val="3870667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8" name="TextBox 7">
            <a:extLst>
              <a:ext uri="{FF2B5EF4-FFF2-40B4-BE49-F238E27FC236}">
                <a16:creationId xmlns:a16="http://schemas.microsoft.com/office/drawing/2014/main" id="{1CAEA372-0933-F429-7640-75B54187DD45}"/>
              </a:ext>
            </a:extLst>
          </p:cNvPr>
          <p:cNvSpPr txBox="1"/>
          <p:nvPr>
            <p:extLst>
              <p:ext uri="{1162E1C5-73C7-4A58-AE30-91384D911F3F}">
                <p184:classification xmlns:p184="http://schemas.microsoft.com/office/powerpoint/2018/4/main" val="ftr"/>
              </p:ext>
            </p:extLst>
          </p:nvPr>
        </p:nvSpPr>
        <p:spPr>
          <a:xfrm>
            <a:off x="190500" y="9959340"/>
            <a:ext cx="1635125" cy="137160"/>
          </a:xfrm>
          <a:prstGeom prst="rect">
            <a:avLst/>
          </a:prstGeom>
        </p:spPr>
        <p:txBody>
          <a:bodyPr horzOverflow="overflow" lIns="0" tIns="0" rIns="0" bIns="0">
            <a:spAutoFit/>
          </a:bodyPr>
          <a:lstStyle/>
          <a:p>
            <a:pPr algn="l"/>
            <a:r>
              <a:rPr lang="en-US" sz="900">
                <a:solidFill>
                  <a:srgbClr val="0078D7"/>
                </a:solidFill>
                <a:latin typeface="Calibri" panose="020F0502020204030204" pitchFamily="34" charset="0"/>
                <a:ea typeface="Calibri" panose="020F0502020204030204" pitchFamily="34" charset="0"/>
                <a:cs typeface="Calibri" panose="020F0502020204030204" pitchFamily="34" charset="0"/>
              </a:rPr>
              <a:t>Information Classification: General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eg"/><Relationship Id="rId10" Type="http://schemas.openxmlformats.org/officeDocument/2006/relationships/image" Target="../media/image8.png"/><Relationship Id="rId4" Type="http://schemas.openxmlformats.org/officeDocument/2006/relationships/image" Target="../media/image2.sv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svg"/><Relationship Id="rId7" Type="http://schemas.openxmlformats.org/officeDocument/2006/relationships/image" Target="../media/image4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66.png"/></Relationships>
</file>

<file path=ppt/slides/_rels/slide11.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7.png"/><Relationship Id="rId7" Type="http://schemas.openxmlformats.org/officeDocument/2006/relationships/image" Target="../media/image1.png"/><Relationship Id="rId12" Type="http://schemas.openxmlformats.org/officeDocument/2006/relationships/image" Target="../media/image7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8.svg"/><Relationship Id="rId11" Type="http://schemas.openxmlformats.org/officeDocument/2006/relationships/image" Target="../media/image49.png"/><Relationship Id="rId5" Type="http://schemas.openxmlformats.org/officeDocument/2006/relationships/image" Target="../media/image67.png"/><Relationship Id="rId10" Type="http://schemas.openxmlformats.org/officeDocument/2006/relationships/image" Target="../media/image70.svg"/><Relationship Id="rId4" Type="http://schemas.openxmlformats.org/officeDocument/2006/relationships/image" Target="../media/image18.svg"/><Relationship Id="rId9" Type="http://schemas.openxmlformats.org/officeDocument/2006/relationships/image" Target="../media/image69.png"/></Relationships>
</file>

<file path=ppt/slides/_rels/slide12.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7.png"/><Relationship Id="rId7"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8.svg"/><Relationship Id="rId11" Type="http://schemas.openxmlformats.org/officeDocument/2006/relationships/image" Target="../media/image49.png"/><Relationship Id="rId5" Type="http://schemas.openxmlformats.org/officeDocument/2006/relationships/image" Target="../media/image67.png"/><Relationship Id="rId10" Type="http://schemas.openxmlformats.org/officeDocument/2006/relationships/image" Target="../media/image70.svg"/><Relationship Id="rId4" Type="http://schemas.openxmlformats.org/officeDocument/2006/relationships/image" Target="../media/image18.svg"/><Relationship Id="rId9" Type="http://schemas.openxmlformats.org/officeDocument/2006/relationships/image" Target="../media/image69.png"/></Relationships>
</file>

<file path=ppt/slides/_rels/slide1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7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7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2.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1.jpeg"/><Relationship Id="rId10" Type="http://schemas.openxmlformats.org/officeDocument/2006/relationships/image" Target="../media/image14.png"/><Relationship Id="rId4" Type="http://schemas.openxmlformats.org/officeDocument/2006/relationships/image" Target="../media/image10.svg"/><Relationship Id="rId9" Type="http://schemas.openxmlformats.org/officeDocument/2006/relationships/image" Target="../media/image13.svg"/></Relationships>
</file>

<file path=ppt/slides/_rels/slide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2.svg"/><Relationship Id="rId7" Type="http://schemas.openxmlformats.org/officeDocument/2006/relationships/image" Target="../media/image1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0.jpeg"/><Relationship Id="rId3" Type="http://schemas.openxmlformats.org/officeDocument/2006/relationships/image" Target="../media/image22.svg"/><Relationship Id="rId7" Type="http://schemas.openxmlformats.org/officeDocument/2006/relationships/image" Target="../media/image26.svg"/><Relationship Id="rId12" Type="http://schemas.openxmlformats.org/officeDocument/2006/relationships/image" Target="../media/image29.jpe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svg"/><Relationship Id="rId5" Type="http://schemas.openxmlformats.org/officeDocument/2006/relationships/image" Target="../media/image24.svg"/><Relationship Id="rId10" Type="http://schemas.openxmlformats.org/officeDocument/2006/relationships/image" Target="../media/image1.png"/><Relationship Id="rId4" Type="http://schemas.openxmlformats.org/officeDocument/2006/relationships/image" Target="../media/image23.png"/><Relationship Id="rId9" Type="http://schemas.openxmlformats.org/officeDocument/2006/relationships/image" Target="../media/image28.sv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2.svg"/><Relationship Id="rId7" Type="http://schemas.openxmlformats.org/officeDocument/2006/relationships/image" Target="../media/image34.svg"/><Relationship Id="rId12" Type="http://schemas.openxmlformats.org/officeDocument/2006/relationships/image" Target="../media/image39.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2.svg"/><Relationship Id="rId10" Type="http://schemas.openxmlformats.org/officeDocument/2006/relationships/image" Target="../media/image37.svg"/><Relationship Id="rId4" Type="http://schemas.openxmlformats.org/officeDocument/2006/relationships/image" Target="../media/image1.png"/><Relationship Id="rId9"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svg"/><Relationship Id="rId7" Type="http://schemas.openxmlformats.org/officeDocument/2006/relationships/image" Target="../media/image44.svg"/><Relationship Id="rId12"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sv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s>
</file>

<file path=ppt/slides/_rels/slide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svg"/><Relationship Id="rId7" Type="http://schemas.openxmlformats.org/officeDocument/2006/relationships/image" Target="../media/image53.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6.png"/><Relationship Id="rId5" Type="http://schemas.openxmlformats.org/officeDocument/2006/relationships/image" Target="../media/image18.svg"/><Relationship Id="rId10" Type="http://schemas.openxmlformats.org/officeDocument/2006/relationships/image" Target="../media/image49.png"/><Relationship Id="rId4" Type="http://schemas.openxmlformats.org/officeDocument/2006/relationships/image" Target="../media/image17.png"/><Relationship Id="rId9" Type="http://schemas.openxmlformats.org/officeDocument/2006/relationships/image" Target="../media/image55.png"/></Relationships>
</file>

<file path=ppt/slides/_rels/slide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8.svg"/><Relationship Id="rId7" Type="http://schemas.openxmlformats.org/officeDocument/2006/relationships/image" Target="../media/image62.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4.png"/><Relationship Id="rId5" Type="http://schemas.openxmlformats.org/officeDocument/2006/relationships/image" Target="../media/image60.svg"/><Relationship Id="rId10" Type="http://schemas.openxmlformats.org/officeDocument/2006/relationships/image" Target="../media/image63.png"/><Relationship Id="rId4" Type="http://schemas.openxmlformats.org/officeDocument/2006/relationships/image" Target="../media/image59.png"/><Relationship Id="rId9" Type="http://schemas.openxmlformats.org/officeDocument/2006/relationships/hyperlink" Target="https://informaplc.sharepoint.com/:v:/t/IMAsiaLearningResourcesHub2/EZNw-2ENmgpKtD8xqcRh0ZIB0me0F5wsfbu_OpLUxELtzg"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 Id="rId9"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9002826" y="5848933"/>
            <a:ext cx="980736" cy="594571"/>
          </a:xfrm>
          <a:custGeom>
            <a:avLst/>
            <a:gdLst/>
            <a:ahLst/>
            <a:cxnLst/>
            <a:rect l="l" t="t" r="r" b="b"/>
            <a:pathLst>
              <a:path w="980736" h="594571">
                <a:moveTo>
                  <a:pt x="0" y="0"/>
                </a:moveTo>
                <a:lnTo>
                  <a:pt x="980736" y="0"/>
                </a:lnTo>
                <a:lnTo>
                  <a:pt x="980736" y="594571"/>
                </a:lnTo>
                <a:lnTo>
                  <a:pt x="0" y="594571"/>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HK"/>
          </a:p>
        </p:txBody>
      </p:sp>
      <p:sp>
        <p:nvSpPr>
          <p:cNvPr id="3" name="Freeform 3"/>
          <p:cNvSpPr/>
          <p:nvPr/>
        </p:nvSpPr>
        <p:spPr>
          <a:xfrm rot="-5400000">
            <a:off x="241047" y="7777414"/>
            <a:ext cx="980736" cy="594571"/>
          </a:xfrm>
          <a:custGeom>
            <a:avLst/>
            <a:gdLst/>
            <a:ahLst/>
            <a:cxnLst/>
            <a:rect l="l" t="t" r="r" b="b"/>
            <a:pathLst>
              <a:path w="980736" h="594571">
                <a:moveTo>
                  <a:pt x="0" y="0"/>
                </a:moveTo>
                <a:lnTo>
                  <a:pt x="980735" y="0"/>
                </a:lnTo>
                <a:lnTo>
                  <a:pt x="980735" y="594571"/>
                </a:lnTo>
                <a:lnTo>
                  <a:pt x="0" y="594571"/>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HK"/>
          </a:p>
        </p:txBody>
      </p:sp>
      <p:grpSp>
        <p:nvGrpSpPr>
          <p:cNvPr id="4" name="Group 4"/>
          <p:cNvGrpSpPr/>
          <p:nvPr/>
        </p:nvGrpSpPr>
        <p:grpSpPr>
          <a:xfrm>
            <a:off x="790257" y="3499501"/>
            <a:ext cx="8702937" cy="6274171"/>
            <a:chOff x="0" y="0"/>
            <a:chExt cx="1348313" cy="972033"/>
          </a:xfrm>
        </p:grpSpPr>
        <p:sp>
          <p:nvSpPr>
            <p:cNvPr id="5" name="Freeform 5"/>
            <p:cNvSpPr/>
            <p:nvPr/>
          </p:nvSpPr>
          <p:spPr>
            <a:xfrm>
              <a:off x="0" y="0"/>
              <a:ext cx="1348313" cy="972033"/>
            </a:xfrm>
            <a:custGeom>
              <a:avLst/>
              <a:gdLst/>
              <a:ahLst/>
              <a:cxnLst/>
              <a:rect l="l" t="t" r="r" b="b"/>
              <a:pathLst>
                <a:path w="1348313" h="972033">
                  <a:moveTo>
                    <a:pt x="0" y="0"/>
                  </a:moveTo>
                  <a:lnTo>
                    <a:pt x="1348313" y="0"/>
                  </a:lnTo>
                  <a:lnTo>
                    <a:pt x="1348313" y="972033"/>
                  </a:lnTo>
                  <a:lnTo>
                    <a:pt x="0" y="972033"/>
                  </a:lnTo>
                  <a:close/>
                </a:path>
              </a:pathLst>
            </a:custGeom>
            <a:blipFill>
              <a:blip r:embed="rId5"/>
              <a:stretch>
                <a:fillRect r="-8335"/>
              </a:stretch>
            </a:blipFill>
          </p:spPr>
          <p:txBody>
            <a:bodyPr/>
            <a:lstStyle/>
            <a:p>
              <a:endParaRPr lang="en-HK"/>
            </a:p>
          </p:txBody>
        </p:sp>
      </p:grpSp>
      <p:sp>
        <p:nvSpPr>
          <p:cNvPr id="6" name="AutoShape 6"/>
          <p:cNvSpPr/>
          <p:nvPr/>
        </p:nvSpPr>
        <p:spPr>
          <a:xfrm>
            <a:off x="747693" y="3219103"/>
            <a:ext cx="16792613" cy="0"/>
          </a:xfrm>
          <a:prstGeom prst="line">
            <a:avLst/>
          </a:prstGeom>
          <a:ln w="19050" cap="flat">
            <a:solidFill>
              <a:srgbClr val="2B2E33"/>
            </a:solidFill>
            <a:prstDash val="solid"/>
            <a:headEnd type="none" w="sm" len="sm"/>
            <a:tailEnd type="none" w="sm" len="sm"/>
          </a:ln>
        </p:spPr>
        <p:txBody>
          <a:bodyPr/>
          <a:lstStyle/>
          <a:p>
            <a:endParaRPr lang="en-HK"/>
          </a:p>
        </p:txBody>
      </p:sp>
      <p:sp>
        <p:nvSpPr>
          <p:cNvPr id="7" name="AutoShape 7"/>
          <p:cNvSpPr/>
          <p:nvPr/>
        </p:nvSpPr>
        <p:spPr>
          <a:xfrm>
            <a:off x="747693" y="1336651"/>
            <a:ext cx="16792613" cy="0"/>
          </a:xfrm>
          <a:prstGeom prst="line">
            <a:avLst/>
          </a:prstGeom>
          <a:ln w="19050" cap="flat">
            <a:solidFill>
              <a:srgbClr val="2B2E33"/>
            </a:solidFill>
            <a:prstDash val="solid"/>
            <a:headEnd type="none" w="sm" len="sm"/>
            <a:tailEnd type="none" w="sm" len="sm"/>
          </a:ln>
        </p:spPr>
        <p:txBody>
          <a:bodyPr/>
          <a:lstStyle/>
          <a:p>
            <a:endParaRPr lang="en-HK"/>
          </a:p>
        </p:txBody>
      </p:sp>
      <p:grpSp>
        <p:nvGrpSpPr>
          <p:cNvPr id="8" name="Group 8"/>
          <p:cNvGrpSpPr/>
          <p:nvPr/>
        </p:nvGrpSpPr>
        <p:grpSpPr>
          <a:xfrm>
            <a:off x="10107415" y="6476976"/>
            <a:ext cx="4643516" cy="1107356"/>
            <a:chOff x="0" y="0"/>
            <a:chExt cx="1222984" cy="291649"/>
          </a:xfrm>
        </p:grpSpPr>
        <p:sp>
          <p:nvSpPr>
            <p:cNvPr id="9" name="Freeform 9"/>
            <p:cNvSpPr/>
            <p:nvPr/>
          </p:nvSpPr>
          <p:spPr>
            <a:xfrm>
              <a:off x="0" y="0"/>
              <a:ext cx="1222984" cy="291649"/>
            </a:xfrm>
            <a:custGeom>
              <a:avLst/>
              <a:gdLst/>
              <a:ahLst/>
              <a:cxnLst/>
              <a:rect l="l" t="t" r="r" b="b"/>
              <a:pathLst>
                <a:path w="1222984" h="291649">
                  <a:moveTo>
                    <a:pt x="0" y="0"/>
                  </a:moveTo>
                  <a:lnTo>
                    <a:pt x="1222984" y="0"/>
                  </a:lnTo>
                  <a:lnTo>
                    <a:pt x="1222984" y="291649"/>
                  </a:lnTo>
                  <a:lnTo>
                    <a:pt x="0" y="291649"/>
                  </a:lnTo>
                  <a:close/>
                </a:path>
              </a:pathLst>
            </a:custGeom>
            <a:solidFill>
              <a:srgbClr val="33D27E"/>
            </a:solidFill>
          </p:spPr>
          <p:txBody>
            <a:bodyPr/>
            <a:lstStyle/>
            <a:p>
              <a:endParaRPr lang="en-HK"/>
            </a:p>
          </p:txBody>
        </p:sp>
        <p:sp>
          <p:nvSpPr>
            <p:cNvPr id="10" name="TextBox 10"/>
            <p:cNvSpPr txBox="1"/>
            <p:nvPr/>
          </p:nvSpPr>
          <p:spPr>
            <a:xfrm>
              <a:off x="0" y="-9525"/>
              <a:ext cx="1222984" cy="301174"/>
            </a:xfrm>
            <a:prstGeom prst="rect">
              <a:avLst/>
            </a:prstGeom>
          </p:spPr>
          <p:txBody>
            <a:bodyPr lIns="50800" tIns="50800" rIns="50800" bIns="50800" rtlCol="0" anchor="ctr"/>
            <a:lstStyle/>
            <a:p>
              <a:pPr algn="ctr">
                <a:lnSpc>
                  <a:spcPts val="3007"/>
                </a:lnSpc>
              </a:pPr>
              <a:endParaRPr/>
            </a:p>
          </p:txBody>
        </p:sp>
      </p:grpSp>
      <p:sp>
        <p:nvSpPr>
          <p:cNvPr id="11" name="Freeform 11"/>
          <p:cNvSpPr/>
          <p:nvPr/>
        </p:nvSpPr>
        <p:spPr>
          <a:xfrm>
            <a:off x="0" y="8565068"/>
            <a:ext cx="4136590" cy="2132068"/>
          </a:xfrm>
          <a:custGeom>
            <a:avLst/>
            <a:gdLst/>
            <a:ahLst/>
            <a:cxnLst/>
            <a:rect l="l" t="t" r="r" b="b"/>
            <a:pathLst>
              <a:path w="4136590" h="2132068">
                <a:moveTo>
                  <a:pt x="0" y="0"/>
                </a:moveTo>
                <a:lnTo>
                  <a:pt x="4136590" y="0"/>
                </a:lnTo>
                <a:lnTo>
                  <a:pt x="4136590" y="2132067"/>
                </a:lnTo>
                <a:lnTo>
                  <a:pt x="0" y="21320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HK"/>
          </a:p>
        </p:txBody>
      </p:sp>
      <p:sp>
        <p:nvSpPr>
          <p:cNvPr id="12" name="Freeform 12"/>
          <p:cNvSpPr/>
          <p:nvPr/>
        </p:nvSpPr>
        <p:spPr>
          <a:xfrm rot="1601413">
            <a:off x="13573690" y="6481532"/>
            <a:ext cx="2354482" cy="1642251"/>
          </a:xfrm>
          <a:custGeom>
            <a:avLst/>
            <a:gdLst/>
            <a:ahLst/>
            <a:cxnLst/>
            <a:rect l="l" t="t" r="r" b="b"/>
            <a:pathLst>
              <a:path w="2354482" h="1642251">
                <a:moveTo>
                  <a:pt x="0" y="0"/>
                </a:moveTo>
                <a:lnTo>
                  <a:pt x="2354482" y="0"/>
                </a:lnTo>
                <a:lnTo>
                  <a:pt x="2354482" y="1642251"/>
                </a:lnTo>
                <a:lnTo>
                  <a:pt x="0" y="164225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HK"/>
          </a:p>
        </p:txBody>
      </p:sp>
      <p:sp>
        <p:nvSpPr>
          <p:cNvPr id="13" name="Freeform 13"/>
          <p:cNvSpPr/>
          <p:nvPr/>
        </p:nvSpPr>
        <p:spPr>
          <a:xfrm>
            <a:off x="434129" y="163763"/>
            <a:ext cx="3656196" cy="1126575"/>
          </a:xfrm>
          <a:custGeom>
            <a:avLst/>
            <a:gdLst/>
            <a:ahLst/>
            <a:cxnLst/>
            <a:rect l="l" t="t" r="r" b="b"/>
            <a:pathLst>
              <a:path w="3656196" h="1126575">
                <a:moveTo>
                  <a:pt x="0" y="0"/>
                </a:moveTo>
                <a:lnTo>
                  <a:pt x="3656196" y="0"/>
                </a:lnTo>
                <a:lnTo>
                  <a:pt x="3656196" y="1126576"/>
                </a:lnTo>
                <a:lnTo>
                  <a:pt x="0" y="1126576"/>
                </a:lnTo>
                <a:lnTo>
                  <a:pt x="0" y="0"/>
                </a:lnTo>
                <a:close/>
              </a:path>
            </a:pathLst>
          </a:custGeom>
          <a:blipFill>
            <a:blip r:embed="rId10"/>
            <a:stretch>
              <a:fillRect/>
            </a:stretch>
          </a:blipFill>
        </p:spPr>
        <p:txBody>
          <a:bodyPr/>
          <a:lstStyle/>
          <a:p>
            <a:endParaRPr lang="en-HK"/>
          </a:p>
        </p:txBody>
      </p:sp>
      <p:sp>
        <p:nvSpPr>
          <p:cNvPr id="14" name="TextBox 14"/>
          <p:cNvSpPr txBox="1"/>
          <p:nvPr/>
        </p:nvSpPr>
        <p:spPr>
          <a:xfrm>
            <a:off x="747693" y="1393801"/>
            <a:ext cx="16792613" cy="1762125"/>
          </a:xfrm>
          <a:prstGeom prst="rect">
            <a:avLst/>
          </a:prstGeom>
        </p:spPr>
        <p:txBody>
          <a:bodyPr lIns="0" tIns="0" rIns="0" bIns="0" rtlCol="0" anchor="t">
            <a:spAutoFit/>
          </a:bodyPr>
          <a:lstStyle/>
          <a:p>
            <a:pPr algn="l">
              <a:lnSpc>
                <a:spcPts val="13840"/>
              </a:lnSpc>
            </a:pPr>
            <a:r>
              <a:rPr lang="en-US" sz="11533">
                <a:solidFill>
                  <a:srgbClr val="2B2E33"/>
                </a:solidFill>
                <a:latin typeface="Montserrat Bold"/>
              </a:rPr>
              <a:t>UFI HR AWARD 2024</a:t>
            </a:r>
          </a:p>
        </p:txBody>
      </p:sp>
      <p:sp>
        <p:nvSpPr>
          <p:cNvPr id="15" name="TextBox 15"/>
          <p:cNvSpPr txBox="1"/>
          <p:nvPr/>
        </p:nvSpPr>
        <p:spPr>
          <a:xfrm>
            <a:off x="10107415" y="9383147"/>
            <a:ext cx="6981592" cy="314325"/>
          </a:xfrm>
          <a:prstGeom prst="rect">
            <a:avLst/>
          </a:prstGeom>
        </p:spPr>
        <p:txBody>
          <a:bodyPr lIns="0" tIns="0" rIns="0" bIns="0" rtlCol="0" anchor="t">
            <a:spAutoFit/>
          </a:bodyPr>
          <a:lstStyle/>
          <a:p>
            <a:pPr algn="l">
              <a:lnSpc>
                <a:spcPts val="2527"/>
              </a:lnSpc>
            </a:pPr>
            <a:r>
              <a:rPr lang="en-US" sz="2106">
                <a:solidFill>
                  <a:srgbClr val="2B2E33"/>
                </a:solidFill>
                <a:latin typeface="Open Sans Bold"/>
              </a:rPr>
              <a:t>Joyce Ho, HR Director - C&amp;B and Operations (Asia)</a:t>
            </a:r>
          </a:p>
        </p:txBody>
      </p:sp>
      <p:sp>
        <p:nvSpPr>
          <p:cNvPr id="16" name="TextBox 16"/>
          <p:cNvSpPr txBox="1"/>
          <p:nvPr/>
        </p:nvSpPr>
        <p:spPr>
          <a:xfrm>
            <a:off x="14340401" y="717526"/>
            <a:ext cx="3199905" cy="314325"/>
          </a:xfrm>
          <a:prstGeom prst="rect">
            <a:avLst/>
          </a:prstGeom>
        </p:spPr>
        <p:txBody>
          <a:bodyPr lIns="0" tIns="0" rIns="0" bIns="0" rtlCol="0" anchor="t">
            <a:spAutoFit/>
          </a:bodyPr>
          <a:lstStyle/>
          <a:p>
            <a:pPr algn="l">
              <a:lnSpc>
                <a:spcPts val="2407"/>
              </a:lnSpc>
            </a:pPr>
            <a:r>
              <a:rPr lang="en-US" sz="2006">
                <a:solidFill>
                  <a:srgbClr val="2B2E33"/>
                </a:solidFill>
                <a:latin typeface="Open Sans"/>
              </a:rPr>
              <a:t>www.informamarkets.com</a:t>
            </a:r>
          </a:p>
        </p:txBody>
      </p:sp>
      <p:sp>
        <p:nvSpPr>
          <p:cNvPr id="17" name="TextBox 17"/>
          <p:cNvSpPr txBox="1"/>
          <p:nvPr/>
        </p:nvSpPr>
        <p:spPr>
          <a:xfrm>
            <a:off x="10605949" y="6835391"/>
            <a:ext cx="2251458" cy="428625"/>
          </a:xfrm>
          <a:prstGeom prst="rect">
            <a:avLst/>
          </a:prstGeom>
        </p:spPr>
        <p:txBody>
          <a:bodyPr lIns="0" tIns="0" rIns="0" bIns="0" rtlCol="0" anchor="t">
            <a:spAutoFit/>
          </a:bodyPr>
          <a:lstStyle/>
          <a:p>
            <a:pPr algn="l">
              <a:lnSpc>
                <a:spcPts val="3437"/>
              </a:lnSpc>
            </a:pPr>
            <a:r>
              <a:rPr lang="en-US" sz="2864">
                <a:solidFill>
                  <a:srgbClr val="2B2E33"/>
                </a:solidFill>
                <a:latin typeface="Open Sans Bold"/>
              </a:rPr>
              <a:t>Let’s start</a:t>
            </a:r>
          </a:p>
        </p:txBody>
      </p:sp>
      <p:sp>
        <p:nvSpPr>
          <p:cNvPr id="18" name="TextBox 18"/>
          <p:cNvSpPr txBox="1"/>
          <p:nvPr/>
        </p:nvSpPr>
        <p:spPr>
          <a:xfrm>
            <a:off x="10107415" y="9044911"/>
            <a:ext cx="2789376" cy="257175"/>
          </a:xfrm>
          <a:prstGeom prst="rect">
            <a:avLst/>
          </a:prstGeom>
        </p:spPr>
        <p:txBody>
          <a:bodyPr lIns="0" tIns="0" rIns="0" bIns="0" rtlCol="0" anchor="t">
            <a:spAutoFit/>
          </a:bodyPr>
          <a:lstStyle/>
          <a:p>
            <a:pPr algn="l">
              <a:lnSpc>
                <a:spcPts val="2167"/>
              </a:lnSpc>
            </a:pPr>
            <a:r>
              <a:rPr lang="en-US" sz="1806">
                <a:solidFill>
                  <a:srgbClr val="26292E"/>
                </a:solidFill>
                <a:latin typeface="Open Sans"/>
              </a:rPr>
              <a:t>Presented by:</a:t>
            </a:r>
          </a:p>
        </p:txBody>
      </p:sp>
      <p:sp>
        <p:nvSpPr>
          <p:cNvPr id="19" name="TextBox 19"/>
          <p:cNvSpPr txBox="1"/>
          <p:nvPr/>
        </p:nvSpPr>
        <p:spPr>
          <a:xfrm>
            <a:off x="10107415" y="3780403"/>
            <a:ext cx="7432892" cy="1239923"/>
          </a:xfrm>
          <a:prstGeom prst="rect">
            <a:avLst/>
          </a:prstGeom>
        </p:spPr>
        <p:txBody>
          <a:bodyPr lIns="0" tIns="0" rIns="0" bIns="0" rtlCol="0" anchor="t">
            <a:spAutoFit/>
          </a:bodyPr>
          <a:lstStyle/>
          <a:p>
            <a:pPr algn="l">
              <a:lnSpc>
                <a:spcPts val="3309"/>
              </a:lnSpc>
            </a:pPr>
            <a:r>
              <a:rPr lang="en-US" sz="2206" dirty="0">
                <a:solidFill>
                  <a:srgbClr val="26292E"/>
                </a:solidFill>
                <a:latin typeface="Open Sans Bold"/>
              </a:rPr>
              <a:t>HOW EXHIBITION COMPANIES ARE FOSTERING </a:t>
            </a:r>
            <a:r>
              <a:rPr lang="en-US" sz="2206" dirty="0">
                <a:solidFill>
                  <a:srgbClr val="11A7D9"/>
                </a:solidFill>
                <a:latin typeface="Open Sans Bold"/>
              </a:rPr>
              <a:t>A CULTURE OF LEARNING AND INNOVATION </a:t>
            </a:r>
            <a:r>
              <a:rPr lang="en-US" sz="2206" dirty="0">
                <a:solidFill>
                  <a:srgbClr val="26292E"/>
                </a:solidFill>
                <a:latin typeface="Open Sans Bold"/>
              </a:rPr>
              <a:t>TO DRIVE BUSINESS TRANSFORMATION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57326" y="5864483"/>
            <a:ext cx="980736" cy="594571"/>
          </a:xfrm>
          <a:custGeom>
            <a:avLst/>
            <a:gdLst/>
            <a:ahLst/>
            <a:cxnLst/>
            <a:rect l="l" t="t" r="r" b="b"/>
            <a:pathLst>
              <a:path w="980736" h="594571">
                <a:moveTo>
                  <a:pt x="0" y="0"/>
                </a:moveTo>
                <a:lnTo>
                  <a:pt x="980735" y="0"/>
                </a:lnTo>
                <a:lnTo>
                  <a:pt x="980735" y="594571"/>
                </a:lnTo>
                <a:lnTo>
                  <a:pt x="0" y="59457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HK"/>
          </a:p>
        </p:txBody>
      </p:sp>
      <p:sp>
        <p:nvSpPr>
          <p:cNvPr id="3" name="Freeform 3"/>
          <p:cNvSpPr/>
          <p:nvPr/>
        </p:nvSpPr>
        <p:spPr>
          <a:xfrm rot="-5400000">
            <a:off x="17066218" y="2496804"/>
            <a:ext cx="980736" cy="594571"/>
          </a:xfrm>
          <a:custGeom>
            <a:avLst/>
            <a:gdLst/>
            <a:ahLst/>
            <a:cxnLst/>
            <a:rect l="l" t="t" r="r" b="b"/>
            <a:pathLst>
              <a:path w="980736" h="594571">
                <a:moveTo>
                  <a:pt x="0" y="0"/>
                </a:moveTo>
                <a:lnTo>
                  <a:pt x="980735" y="0"/>
                </a:lnTo>
                <a:lnTo>
                  <a:pt x="980735" y="594571"/>
                </a:lnTo>
                <a:lnTo>
                  <a:pt x="0" y="59457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HK"/>
          </a:p>
        </p:txBody>
      </p:sp>
      <p:sp>
        <p:nvSpPr>
          <p:cNvPr id="20" name="Freeform 20"/>
          <p:cNvSpPr/>
          <p:nvPr/>
        </p:nvSpPr>
        <p:spPr>
          <a:xfrm>
            <a:off x="14040250" y="1237525"/>
            <a:ext cx="2187096" cy="1175564"/>
          </a:xfrm>
          <a:custGeom>
            <a:avLst/>
            <a:gdLst/>
            <a:ahLst/>
            <a:cxnLst/>
            <a:rect l="l" t="t" r="r" b="b"/>
            <a:pathLst>
              <a:path w="2187096" h="1175564">
                <a:moveTo>
                  <a:pt x="0" y="0"/>
                </a:moveTo>
                <a:lnTo>
                  <a:pt x="2187096" y="0"/>
                </a:lnTo>
                <a:lnTo>
                  <a:pt x="2187096" y="1175564"/>
                </a:lnTo>
                <a:lnTo>
                  <a:pt x="0" y="11755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HK"/>
          </a:p>
        </p:txBody>
      </p:sp>
      <p:sp>
        <p:nvSpPr>
          <p:cNvPr id="21" name="Freeform 21"/>
          <p:cNvSpPr/>
          <p:nvPr/>
        </p:nvSpPr>
        <p:spPr>
          <a:xfrm>
            <a:off x="-767067" y="-1028700"/>
            <a:ext cx="3029522" cy="4114800"/>
          </a:xfrm>
          <a:custGeom>
            <a:avLst/>
            <a:gdLst/>
            <a:ahLst/>
            <a:cxnLst/>
            <a:rect l="l" t="t" r="r" b="b"/>
            <a:pathLst>
              <a:path w="3029522" h="4114800">
                <a:moveTo>
                  <a:pt x="0" y="0"/>
                </a:moveTo>
                <a:lnTo>
                  <a:pt x="3029521" y="0"/>
                </a:lnTo>
                <a:lnTo>
                  <a:pt x="302952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HK"/>
          </a:p>
        </p:txBody>
      </p:sp>
      <p:sp>
        <p:nvSpPr>
          <p:cNvPr id="29" name="TextBox 29"/>
          <p:cNvSpPr txBox="1"/>
          <p:nvPr/>
        </p:nvSpPr>
        <p:spPr>
          <a:xfrm>
            <a:off x="1479149" y="511887"/>
            <a:ext cx="13690508" cy="1930337"/>
          </a:xfrm>
          <a:prstGeom prst="rect">
            <a:avLst/>
          </a:prstGeom>
        </p:spPr>
        <p:txBody>
          <a:bodyPr lIns="0" tIns="0" rIns="0" bIns="0" rtlCol="0" anchor="t">
            <a:spAutoFit/>
          </a:bodyPr>
          <a:lstStyle/>
          <a:p>
            <a:pPr algn="ctr">
              <a:lnSpc>
                <a:spcPts val="7661"/>
              </a:lnSpc>
            </a:pPr>
            <a:r>
              <a:rPr lang="en-US" sz="6000" dirty="0">
                <a:solidFill>
                  <a:srgbClr val="2B2E33"/>
                </a:solidFill>
                <a:latin typeface="Montserrat Bold"/>
              </a:rPr>
              <a:t>COMPARISON WITH </a:t>
            </a:r>
            <a:br>
              <a:rPr lang="en-US" sz="6000" dirty="0">
                <a:solidFill>
                  <a:srgbClr val="2B2E33"/>
                </a:solidFill>
                <a:latin typeface="Montserrat Bold"/>
              </a:rPr>
            </a:br>
            <a:r>
              <a:rPr lang="en-US" sz="6000" dirty="0">
                <a:solidFill>
                  <a:srgbClr val="2B2E33"/>
                </a:solidFill>
                <a:latin typeface="Montserrat Bold"/>
              </a:rPr>
              <a:t>TYPICAL E-LEARNING </a:t>
            </a:r>
          </a:p>
        </p:txBody>
      </p:sp>
      <p:sp>
        <p:nvSpPr>
          <p:cNvPr id="31" name="TextBox 30">
            <a:extLst>
              <a:ext uri="{FF2B5EF4-FFF2-40B4-BE49-F238E27FC236}">
                <a16:creationId xmlns:a16="http://schemas.microsoft.com/office/drawing/2014/main" id="{FB77778A-4081-4321-0307-A608F40D3531}"/>
              </a:ext>
            </a:extLst>
          </p:cNvPr>
          <p:cNvSpPr txBox="1"/>
          <p:nvPr/>
        </p:nvSpPr>
        <p:spPr>
          <a:xfrm>
            <a:off x="979319" y="2830741"/>
            <a:ext cx="12621594" cy="7494359"/>
          </a:xfrm>
          <a:prstGeom prst="rect">
            <a:avLst/>
          </a:prstGeom>
          <a:noFill/>
        </p:spPr>
        <p:txBody>
          <a:bodyPr wrap="square">
            <a:spAutoFit/>
          </a:bodyPr>
          <a:lstStyle/>
          <a:p>
            <a:pPr>
              <a:spcAft>
                <a:spcPts val="1800"/>
              </a:spcAft>
              <a:buClr>
                <a:schemeClr val="tx1"/>
              </a:buClr>
            </a:pPr>
            <a:r>
              <a:rPr lang="en-US" sz="2200" dirty="0">
                <a:solidFill>
                  <a:srgbClr val="0070C0"/>
                </a:solidFill>
                <a:latin typeface="Open Sans" panose="020B0606030504020204" pitchFamily="34" charset="0"/>
                <a:ea typeface="Open Sans" panose="020B0606030504020204" pitchFamily="34" charset="0"/>
                <a:cs typeface="Open Sans" panose="020B0606030504020204" pitchFamily="34" charset="0"/>
              </a:rPr>
              <a:t>The platform provide greater value </a:t>
            </a:r>
            <a:r>
              <a:rPr lang="en-US" sz="2200" dirty="0">
                <a:latin typeface="Open Sans" panose="020B0606030504020204" pitchFamily="34" charset="0"/>
                <a:ea typeface="Open Sans" panose="020B0606030504020204" pitchFamily="34" charset="0"/>
                <a:cs typeface="Open Sans" panose="020B0606030504020204" pitchFamily="34" charset="0"/>
              </a:rPr>
              <a:t>than hiring six professional trainers to conduct two-hour training sessions each. </a:t>
            </a:r>
          </a:p>
          <a:p>
            <a:pPr marL="342900" indent="-342900">
              <a:spcAft>
                <a:spcPts val="1800"/>
              </a:spcAft>
              <a:buClr>
                <a:schemeClr val="tx1"/>
              </a:buClr>
              <a:buFont typeface="Arial" panose="020B0604020202020204" pitchFamily="34" charset="0"/>
              <a:buChar char="•"/>
            </a:pPr>
            <a:r>
              <a:rPr lang="en-US" sz="2200" b="0"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Increase participation </a:t>
            </a:r>
            <a:r>
              <a:rPr lang="en-US" sz="2200" b="0" i="0" dirty="0">
                <a:solidFill>
                  <a:srgbClr val="050E17"/>
                </a:solidFill>
                <a:effectLst/>
                <a:latin typeface="Open Sans" panose="020B0606030504020204" pitchFamily="34" charset="0"/>
                <a:ea typeface="Open Sans" panose="020B0606030504020204" pitchFamily="34" charset="0"/>
                <a:cs typeface="Open Sans" panose="020B0606030504020204" pitchFamily="34" charset="0"/>
              </a:rPr>
              <a:t>among colleagues </a:t>
            </a:r>
            <a:r>
              <a:rPr lang="en-US" sz="2200" dirty="0">
                <a:solidFill>
                  <a:srgbClr val="050E17"/>
                </a:solidFill>
                <a:latin typeface="Open Sans" panose="020B0606030504020204" pitchFamily="34" charset="0"/>
                <a:ea typeface="Open Sans" panose="020B0606030504020204" pitchFamily="34" charset="0"/>
                <a:cs typeface="Open Sans" panose="020B0606030504020204" pitchFamily="34" charset="0"/>
              </a:rPr>
              <a:t>as it </a:t>
            </a:r>
            <a:r>
              <a:rPr lang="en-GB" sz="2200" dirty="0">
                <a:solidFill>
                  <a:srgbClr val="050E17"/>
                </a:solidFill>
                <a:latin typeface="Open Sans" panose="020B0606030504020204" pitchFamily="34" charset="0"/>
                <a:ea typeface="Open Sans" panose="020B0606030504020204" pitchFamily="34" charset="0"/>
                <a:cs typeface="Open Sans" panose="020B0606030504020204" pitchFamily="34" charset="0"/>
              </a:rPr>
              <a:t>p</a:t>
            </a:r>
            <a:r>
              <a:rPr lang="en-GB" sz="2200" dirty="0">
                <a:latin typeface="Open Sans" panose="020B0606030504020204" pitchFamily="34" charset="0"/>
                <a:ea typeface="Open Sans" panose="020B0606030504020204" pitchFamily="34" charset="0"/>
                <a:cs typeface="Open Sans" panose="020B0606030504020204" pitchFamily="34" charset="0"/>
              </a:rPr>
              <a:t>rovided </a:t>
            </a:r>
            <a:r>
              <a:rPr lang="en-GB" sz="22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flexible and self-paced </a:t>
            </a:r>
            <a:r>
              <a:rPr lang="en-GB" sz="2200" dirty="0">
                <a:latin typeface="Open Sans" panose="020B0606030504020204" pitchFamily="34" charset="0"/>
                <a:ea typeface="Open Sans" panose="020B0606030504020204" pitchFamily="34" charset="0"/>
                <a:cs typeface="Open Sans" panose="020B0606030504020204" pitchFamily="34" charset="0"/>
              </a:rPr>
              <a:t>learning. </a:t>
            </a:r>
            <a:r>
              <a:rPr lang="en-GB" sz="2400" dirty="0">
                <a:latin typeface="Open Sans" panose="020B0606030504020204" pitchFamily="34" charset="0"/>
                <a:ea typeface="Open Sans" panose="020B0606030504020204" pitchFamily="34" charset="0"/>
                <a:cs typeface="Open Sans" panose="020B0606030504020204" pitchFamily="34" charset="0"/>
              </a:rPr>
              <a:t>Improved </a:t>
            </a:r>
            <a:r>
              <a:rPr lang="en-GB" sz="24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satisfaction and engagement </a:t>
            </a:r>
            <a:r>
              <a:rPr lang="en-GB" sz="2400" dirty="0">
                <a:latin typeface="Open Sans" panose="020B0606030504020204" pitchFamily="34" charset="0"/>
                <a:ea typeface="Open Sans" panose="020B0606030504020204" pitchFamily="34" charset="0"/>
                <a:cs typeface="Open Sans" panose="020B0606030504020204" pitchFamily="34" charset="0"/>
              </a:rPr>
              <a:t>among colleagues through interactive MC questions and the option to re-watch content anytime and anywhere.</a:t>
            </a:r>
            <a:endParaRPr lang="en-US" sz="2200" dirty="0">
              <a:latin typeface="Open Sans" panose="020B0606030504020204" pitchFamily="34" charset="0"/>
              <a:ea typeface="Open Sans" panose="020B0606030504020204" pitchFamily="34" charset="0"/>
              <a:cs typeface="Open Sans" panose="020B0606030504020204" pitchFamily="34" charset="0"/>
            </a:endParaRPr>
          </a:p>
          <a:p>
            <a:pPr marL="342900" indent="-342900">
              <a:spcAft>
                <a:spcPts val="1800"/>
              </a:spcAft>
              <a:buClr>
                <a:schemeClr val="tx1"/>
              </a:buClr>
              <a:buFont typeface="Arial" panose="020B0604020202020204" pitchFamily="34" charset="0"/>
              <a:buChar char="•"/>
            </a:pPr>
            <a:r>
              <a:rPr lang="en-GB" sz="2200" dirty="0">
                <a:solidFill>
                  <a:srgbClr val="26292E"/>
                </a:solidFill>
                <a:latin typeface="Open Sans" panose="020B0606030504020204" pitchFamily="34" charset="0"/>
                <a:ea typeface="Open Sans" panose="020B0606030504020204" pitchFamily="34" charset="0"/>
                <a:cs typeface="Open Sans" panose="020B0606030504020204" pitchFamily="34" charset="0"/>
              </a:rPr>
              <a:t>Our company has invested heavily in Learning and Development, but the Return on Investment (ROI) and effectiveness of our training programs have been difficult to measure. Improved retention of knowledge among colleagues and colleagues can revisit training recordings. All these can be traced.</a:t>
            </a:r>
          </a:p>
          <a:p>
            <a:pPr marL="342900" indent="-342900">
              <a:spcAft>
                <a:spcPts val="1800"/>
              </a:spcAft>
              <a:buClr>
                <a:schemeClr val="tx1"/>
              </a:buClr>
              <a:buFont typeface="Arial" panose="020B0604020202020204" pitchFamily="34" charset="0"/>
              <a:buChar char="•"/>
            </a:pPr>
            <a:r>
              <a:rPr lang="en-GB" sz="2200" dirty="0">
                <a:latin typeface="Open Sans" panose="020B0606030504020204" pitchFamily="34" charset="0"/>
                <a:ea typeface="Open Sans" panose="020B0606030504020204" pitchFamily="34" charset="0"/>
                <a:cs typeface="Open Sans" panose="020B0606030504020204" pitchFamily="34" charset="0"/>
              </a:rPr>
              <a:t>The </a:t>
            </a:r>
            <a:r>
              <a:rPr lang="en-GB" sz="22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high-quality videos, leaderboards &amp; Points system </a:t>
            </a:r>
            <a:r>
              <a:rPr lang="en-GB" sz="2200" dirty="0">
                <a:latin typeface="Open Sans" panose="020B0606030504020204" pitchFamily="34" charset="0"/>
                <a:ea typeface="Open Sans" panose="020B0606030504020204" pitchFamily="34" charset="0"/>
                <a:cs typeface="Open Sans" panose="020B0606030504020204" pitchFamily="34" charset="0"/>
              </a:rPr>
              <a:t>enh</a:t>
            </a:r>
            <a:r>
              <a:rPr lang="en-GB" sz="2200" dirty="0">
                <a:solidFill>
                  <a:srgbClr val="26292E"/>
                </a:solidFill>
                <a:latin typeface="Open Sans" panose="020B0606030504020204" pitchFamily="34" charset="0"/>
                <a:ea typeface="Open Sans" panose="020B0606030504020204" pitchFamily="34" charset="0"/>
                <a:cs typeface="Open Sans" panose="020B0606030504020204" pitchFamily="34" charset="0"/>
              </a:rPr>
              <a:t>ancing the learning experience for our colleagues. </a:t>
            </a:r>
            <a:r>
              <a:rPr lang="en-GB" sz="2200" dirty="0">
                <a:latin typeface="Open Sans" panose="020B0606030504020204" pitchFamily="34" charset="0"/>
                <a:ea typeface="Open Sans" panose="020B0606030504020204" pitchFamily="34" charset="0"/>
                <a:cs typeface="Open Sans" panose="020B0606030504020204" pitchFamily="34" charset="0"/>
              </a:rPr>
              <a:t>Received </a:t>
            </a:r>
            <a:r>
              <a:rPr lang="en-GB" sz="22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positive feedback </a:t>
            </a:r>
            <a:r>
              <a:rPr lang="en-GB" sz="2200" dirty="0">
                <a:latin typeface="Open Sans" panose="020B0606030504020204" pitchFamily="34" charset="0"/>
                <a:ea typeface="Open Sans" panose="020B0606030504020204" pitchFamily="34" charset="0"/>
                <a:cs typeface="Open Sans" panose="020B0606030504020204" pitchFamily="34" charset="0"/>
              </a:rPr>
              <a:t>from colleagues and management on the effectiveness and value of the training provided by the platform.</a:t>
            </a:r>
          </a:p>
          <a:p>
            <a:pPr marL="342900" indent="-342900">
              <a:spcAft>
                <a:spcPts val="1800"/>
              </a:spcAft>
              <a:buClr>
                <a:schemeClr val="tx1"/>
              </a:buClr>
              <a:buFont typeface="Arial" panose="020B0604020202020204" pitchFamily="34" charset="0"/>
              <a:buChar char="•"/>
            </a:pPr>
            <a:r>
              <a:rPr lang="en-GB" sz="2200" dirty="0">
                <a:latin typeface="Open Sans" panose="020B0606030504020204" pitchFamily="34" charset="0"/>
                <a:ea typeface="Open Sans" panose="020B0606030504020204" pitchFamily="34" charset="0"/>
                <a:cs typeface="Open Sans" panose="020B0606030504020204" pitchFamily="34" charset="0"/>
              </a:rPr>
              <a:t>Increased </a:t>
            </a:r>
            <a:r>
              <a:rPr lang="en-GB" sz="22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employee retention </a:t>
            </a:r>
            <a:r>
              <a:rPr lang="en-GB" sz="2200" dirty="0">
                <a:latin typeface="Open Sans" panose="020B0606030504020204" pitchFamily="34" charset="0"/>
                <a:ea typeface="Open Sans" panose="020B0606030504020204" pitchFamily="34" charset="0"/>
                <a:cs typeface="Open Sans" panose="020B0606030504020204" pitchFamily="34" charset="0"/>
              </a:rPr>
              <a:t>by providing </a:t>
            </a:r>
            <a:r>
              <a:rPr lang="en-GB" sz="22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professional development opportunities </a:t>
            </a:r>
            <a:r>
              <a:rPr lang="en-GB" sz="2200" dirty="0">
                <a:latin typeface="Open Sans" panose="020B0606030504020204" pitchFamily="34" charset="0"/>
                <a:ea typeface="Open Sans" panose="020B0606030504020204" pitchFamily="34" charset="0"/>
                <a:cs typeface="Open Sans" panose="020B0606030504020204" pitchFamily="34" charset="0"/>
              </a:rPr>
              <a:t>through the platform.</a:t>
            </a:r>
          </a:p>
          <a:p>
            <a:pPr marL="342900" indent="-342900">
              <a:spcAft>
                <a:spcPts val="1800"/>
              </a:spcAft>
              <a:buClr>
                <a:schemeClr val="tx1"/>
              </a:buClr>
              <a:buFont typeface="Arial" panose="020B0604020202020204" pitchFamily="34" charset="0"/>
              <a:buChar char="•"/>
            </a:pPr>
            <a:r>
              <a:rPr lang="en-GB" sz="2400" dirty="0">
                <a:latin typeface="Open Sans" panose="020B0606030504020204" pitchFamily="34" charset="0"/>
                <a:ea typeface="Open Sans" panose="020B0606030504020204" pitchFamily="34" charset="0"/>
                <a:cs typeface="Open Sans" panose="020B0606030504020204" pitchFamily="34" charset="0"/>
              </a:rPr>
              <a:t>Contributed to a culture of continuous improvement by providing ongoing training and </a:t>
            </a:r>
            <a:r>
              <a:rPr lang="en-GB" sz="24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development opportunities </a:t>
            </a:r>
            <a:r>
              <a:rPr lang="en-GB" sz="2400" dirty="0">
                <a:latin typeface="Open Sans" panose="020B0606030504020204" pitchFamily="34" charset="0"/>
                <a:ea typeface="Open Sans" panose="020B0606030504020204" pitchFamily="34" charset="0"/>
                <a:cs typeface="Open Sans" panose="020B0606030504020204" pitchFamily="34" charset="0"/>
              </a:rPr>
              <a:t>for employees.</a:t>
            </a:r>
          </a:p>
          <a:p>
            <a:pPr marL="342900" indent="-342900">
              <a:spcAft>
                <a:spcPts val="1800"/>
              </a:spcAft>
              <a:buClr>
                <a:schemeClr val="tx1"/>
              </a:buClr>
              <a:buFont typeface="Arial" panose="020B0604020202020204" pitchFamily="34" charset="0"/>
              <a:buChar char="•"/>
            </a:pPr>
            <a:endParaRPr lang="en-GB" sz="2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5" name="Picture 34" descr="Logo&#10;&#10;Description automatically generated with low confidence">
            <a:extLst>
              <a:ext uri="{FF2B5EF4-FFF2-40B4-BE49-F238E27FC236}">
                <a16:creationId xmlns:a16="http://schemas.microsoft.com/office/drawing/2014/main" id="{EC9D93EF-A934-5434-69C6-B532E39768A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11400" y="9395989"/>
            <a:ext cx="2800848" cy="624311"/>
          </a:xfrm>
          <a:prstGeom prst="rect">
            <a:avLst/>
          </a:prstGeom>
        </p:spPr>
      </p:pic>
      <p:pic>
        <p:nvPicPr>
          <p:cNvPr id="6" name="Picture 5">
            <a:extLst>
              <a:ext uri="{FF2B5EF4-FFF2-40B4-BE49-F238E27FC236}">
                <a16:creationId xmlns:a16="http://schemas.microsoft.com/office/drawing/2014/main" id="{27009CD6-431B-946C-A57D-03F82146880B}"/>
              </a:ext>
            </a:extLst>
          </p:cNvPr>
          <p:cNvPicPr>
            <a:picLocks noChangeAspect="1"/>
          </p:cNvPicPr>
          <p:nvPr/>
        </p:nvPicPr>
        <p:blipFill>
          <a:blip r:embed="rId9"/>
          <a:stretch>
            <a:fillRect/>
          </a:stretch>
        </p:blipFill>
        <p:spPr>
          <a:xfrm>
            <a:off x="13942780" y="3233816"/>
            <a:ext cx="3569225" cy="42586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06201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95600" y="2449119"/>
            <a:ext cx="4671485" cy="4114800"/>
          </a:xfrm>
          <a:custGeom>
            <a:avLst/>
            <a:gdLst/>
            <a:ahLst/>
            <a:cxnLst/>
            <a:rect l="l" t="t" r="r" b="b"/>
            <a:pathLst>
              <a:path w="4671485" h="4114800">
                <a:moveTo>
                  <a:pt x="0" y="0"/>
                </a:moveTo>
                <a:lnTo>
                  <a:pt x="4671486" y="0"/>
                </a:lnTo>
                <a:lnTo>
                  <a:pt x="467148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HK"/>
          </a:p>
        </p:txBody>
      </p:sp>
      <p:sp>
        <p:nvSpPr>
          <p:cNvPr id="7" name="Freeform 7"/>
          <p:cNvSpPr/>
          <p:nvPr/>
        </p:nvSpPr>
        <p:spPr>
          <a:xfrm>
            <a:off x="16928598" y="4768608"/>
            <a:ext cx="2718803" cy="2467314"/>
          </a:xfrm>
          <a:custGeom>
            <a:avLst/>
            <a:gdLst/>
            <a:ahLst/>
            <a:cxnLst/>
            <a:rect l="l" t="t" r="r" b="b"/>
            <a:pathLst>
              <a:path w="2718803" h="2467314">
                <a:moveTo>
                  <a:pt x="0" y="0"/>
                </a:moveTo>
                <a:lnTo>
                  <a:pt x="2718804" y="0"/>
                </a:lnTo>
                <a:lnTo>
                  <a:pt x="2718804" y="2467315"/>
                </a:lnTo>
                <a:lnTo>
                  <a:pt x="0" y="24673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HK"/>
          </a:p>
        </p:txBody>
      </p:sp>
      <p:sp>
        <p:nvSpPr>
          <p:cNvPr id="23" name="Freeform 23"/>
          <p:cNvSpPr/>
          <p:nvPr/>
        </p:nvSpPr>
        <p:spPr>
          <a:xfrm rot="-5400000">
            <a:off x="538332" y="7782373"/>
            <a:ext cx="980736" cy="594571"/>
          </a:xfrm>
          <a:custGeom>
            <a:avLst/>
            <a:gdLst/>
            <a:ahLst/>
            <a:cxnLst/>
            <a:rect l="l" t="t" r="r" b="b"/>
            <a:pathLst>
              <a:path w="980736" h="594571">
                <a:moveTo>
                  <a:pt x="0" y="0"/>
                </a:moveTo>
                <a:lnTo>
                  <a:pt x="980736" y="0"/>
                </a:lnTo>
                <a:lnTo>
                  <a:pt x="980736" y="594571"/>
                </a:lnTo>
                <a:lnTo>
                  <a:pt x="0" y="594571"/>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HK"/>
          </a:p>
        </p:txBody>
      </p:sp>
      <p:sp>
        <p:nvSpPr>
          <p:cNvPr id="24" name="Freeform 24"/>
          <p:cNvSpPr/>
          <p:nvPr/>
        </p:nvSpPr>
        <p:spPr>
          <a:xfrm>
            <a:off x="17865272" y="0"/>
            <a:ext cx="845456" cy="1002022"/>
          </a:xfrm>
          <a:custGeom>
            <a:avLst/>
            <a:gdLst/>
            <a:ahLst/>
            <a:cxnLst/>
            <a:rect l="l" t="t" r="r" b="b"/>
            <a:pathLst>
              <a:path w="845456" h="1002022">
                <a:moveTo>
                  <a:pt x="0" y="0"/>
                </a:moveTo>
                <a:lnTo>
                  <a:pt x="845456" y="0"/>
                </a:lnTo>
                <a:lnTo>
                  <a:pt x="845456" y="1002022"/>
                </a:lnTo>
                <a:lnTo>
                  <a:pt x="0" y="100202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HK"/>
          </a:p>
        </p:txBody>
      </p:sp>
      <p:sp>
        <p:nvSpPr>
          <p:cNvPr id="25" name="TextBox 25"/>
          <p:cNvSpPr txBox="1"/>
          <p:nvPr/>
        </p:nvSpPr>
        <p:spPr>
          <a:xfrm>
            <a:off x="827653" y="673458"/>
            <a:ext cx="9515447" cy="1085850"/>
          </a:xfrm>
          <a:prstGeom prst="rect">
            <a:avLst/>
          </a:prstGeom>
        </p:spPr>
        <p:txBody>
          <a:bodyPr lIns="0" tIns="0" rIns="0" bIns="0" rtlCol="0" anchor="t">
            <a:spAutoFit/>
          </a:bodyPr>
          <a:lstStyle/>
          <a:p>
            <a:pPr algn="l">
              <a:lnSpc>
                <a:spcPts val="8501"/>
              </a:lnSpc>
            </a:pPr>
            <a:r>
              <a:rPr lang="en-US" sz="7084">
                <a:solidFill>
                  <a:srgbClr val="2B2E33"/>
                </a:solidFill>
                <a:latin typeface="Montserrat Bold"/>
              </a:rPr>
              <a:t>FUTURE PLANS</a:t>
            </a:r>
          </a:p>
        </p:txBody>
      </p:sp>
      <p:sp>
        <p:nvSpPr>
          <p:cNvPr id="29" name="TextBox 29"/>
          <p:cNvSpPr txBox="1"/>
          <p:nvPr/>
        </p:nvSpPr>
        <p:spPr>
          <a:xfrm>
            <a:off x="2386400" y="2723205"/>
            <a:ext cx="8020132" cy="430887"/>
          </a:xfrm>
          <a:prstGeom prst="rect">
            <a:avLst/>
          </a:prstGeom>
        </p:spPr>
        <p:txBody>
          <a:bodyPr wrap="square" lIns="0" tIns="0" rIns="0" bIns="0" rtlCol="0" anchor="t">
            <a:spAutoFit/>
          </a:bodyPr>
          <a:lstStyle/>
          <a:p>
            <a:r>
              <a:rPr lang="en-US" sz="2800" b="1" dirty="0">
                <a:latin typeface="Abadi" panose="020B0604020104020204" pitchFamily="34" charset="0"/>
              </a:rPr>
              <a:t>C</a:t>
            </a:r>
            <a:r>
              <a:rPr lang="en-US" sz="2800" b="1" dirty="0">
                <a:latin typeface="Open Sans" panose="020B0606030504020204" pitchFamily="34" charset="0"/>
                <a:ea typeface="Open Sans" panose="020B0606030504020204" pitchFamily="34" charset="0"/>
                <a:cs typeface="Open Sans" panose="020B0606030504020204" pitchFamily="34" charset="0"/>
              </a:rPr>
              <a:t>ollaborate with </a:t>
            </a:r>
            <a:r>
              <a:rPr lang="en-US" sz="28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Informa Markets Clients</a:t>
            </a:r>
            <a:endParaRPr lang="en-HK" sz="2800" b="1"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2" name="TextBox 32"/>
          <p:cNvSpPr txBox="1"/>
          <p:nvPr/>
        </p:nvSpPr>
        <p:spPr>
          <a:xfrm>
            <a:off x="2386400" y="3756029"/>
            <a:ext cx="10262800" cy="4308872"/>
          </a:xfrm>
          <a:prstGeom prst="rect">
            <a:avLst/>
          </a:prstGeom>
        </p:spPr>
        <p:txBody>
          <a:bodyPr wrap="square" lIns="0" tIns="0" rIns="0" bIns="0" rtlCol="0" anchor="t">
            <a:spAutoFit/>
          </a:bodyPr>
          <a:lstStyle/>
          <a:p>
            <a:pPr marL="342900" indent="-342900" algn="l">
              <a:spcAft>
                <a:spcPts val="1200"/>
              </a:spcAft>
              <a:buFont typeface="Arial" panose="020B0604020202020204" pitchFamily="34" charset="0"/>
              <a:buChar char="•"/>
            </a:pPr>
            <a:r>
              <a:rPr lang="en-US" sz="2400" b="0" i="0" dirty="0">
                <a:solidFill>
                  <a:srgbClr val="050E17"/>
                </a:solidFill>
                <a:effectLst/>
                <a:latin typeface="Open Sans" panose="020B0606030504020204" pitchFamily="34" charset="0"/>
                <a:ea typeface="Open Sans" panose="020B0606030504020204" pitchFamily="34" charset="0"/>
                <a:cs typeface="Open Sans" panose="020B0606030504020204" pitchFamily="34" charset="0"/>
              </a:rPr>
              <a:t>Rebranded the platform as "</a:t>
            </a:r>
            <a:r>
              <a:rPr lang="en-US" sz="2400" b="0" i="0" dirty="0" err="1">
                <a:solidFill>
                  <a:srgbClr val="050E17"/>
                </a:solidFill>
                <a:effectLst/>
                <a:latin typeface="Open Sans" panose="020B0606030504020204" pitchFamily="34" charset="0"/>
                <a:ea typeface="Open Sans" panose="020B0606030504020204" pitchFamily="34" charset="0"/>
                <a:cs typeface="Open Sans" panose="020B0606030504020204" pitchFamily="34" charset="0"/>
              </a:rPr>
              <a:t>LearnFast</a:t>
            </a:r>
            <a:r>
              <a:rPr lang="en-US" sz="2400" b="0" i="0" dirty="0">
                <a:solidFill>
                  <a:srgbClr val="050E17"/>
                </a:solidFill>
                <a:effectLst/>
                <a:latin typeface="Open Sans" panose="020B0606030504020204" pitchFamily="34" charset="0"/>
                <a:ea typeface="Open Sans" panose="020B0606030504020204" pitchFamily="34" charset="0"/>
                <a:cs typeface="Open Sans" panose="020B0606030504020204" pitchFamily="34" charset="0"/>
              </a:rPr>
              <a:t>“, and </a:t>
            </a:r>
            <a:r>
              <a:rPr lang="en-US" sz="2400" b="0"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promote it to Informa Markets’ exhibitors</a:t>
            </a:r>
          </a:p>
          <a:p>
            <a:pPr marL="342900" indent="-342900" algn="l">
              <a:spcAft>
                <a:spcPts val="1200"/>
              </a:spcAft>
              <a:buFont typeface="Arial" panose="020B0604020202020204" pitchFamily="34" charset="0"/>
              <a:buChar char="•"/>
            </a:pPr>
            <a:r>
              <a:rPr lang="en-US" sz="2400" b="0" i="0" dirty="0">
                <a:solidFill>
                  <a:srgbClr val="050E17"/>
                </a:solidFill>
                <a:effectLst/>
                <a:latin typeface="Open Sans" panose="020B0606030504020204" pitchFamily="34" charset="0"/>
                <a:ea typeface="Open Sans" panose="020B0606030504020204" pitchFamily="34" charset="0"/>
                <a:cs typeface="Open Sans" panose="020B0606030504020204" pitchFamily="34" charset="0"/>
              </a:rPr>
              <a:t>Introduced a new module "Exhibition Excellence" to help exhibitors prepare for tradeshows and enhance their performance</a:t>
            </a:r>
          </a:p>
          <a:p>
            <a:pPr marL="800100" lvl="1" indent="-342900">
              <a:spcAft>
                <a:spcPts val="1200"/>
              </a:spcAft>
              <a:buFont typeface="Courier New" panose="02070309020205020404" pitchFamily="49" charset="0"/>
              <a:buChar char="o"/>
            </a:pPr>
            <a:r>
              <a:rPr lang="en-US" sz="2400" b="0"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Enhance preparation for tradeshows, providing highly beneficial resources for exhibitors.</a:t>
            </a:r>
          </a:p>
          <a:p>
            <a:pPr marL="342900" indent="-342900" algn="l">
              <a:spcAft>
                <a:spcPts val="1200"/>
              </a:spcAft>
              <a:buFont typeface="Arial" panose="020B0604020202020204" pitchFamily="34" charset="0"/>
              <a:buChar char="•"/>
            </a:pPr>
            <a:r>
              <a:rPr lang="en-US" sz="2400" b="0" i="0" dirty="0">
                <a:solidFill>
                  <a:srgbClr val="050E17"/>
                </a:solidFill>
                <a:effectLst/>
                <a:latin typeface="Open Sans" panose="020B0606030504020204" pitchFamily="34" charset="0"/>
                <a:ea typeface="Open Sans" panose="020B0606030504020204" pitchFamily="34" charset="0"/>
                <a:cs typeface="Open Sans" panose="020B0606030504020204" pitchFamily="34" charset="0"/>
              </a:rPr>
              <a:t>Partnering with </a:t>
            </a:r>
            <a:r>
              <a:rPr lang="en-US" sz="2400" b="0" i="0"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India CPHI team </a:t>
            </a:r>
            <a:r>
              <a:rPr lang="en-US" sz="2400" b="0" i="0" dirty="0">
                <a:solidFill>
                  <a:srgbClr val="050E17"/>
                </a:solidFill>
                <a:effectLst/>
                <a:latin typeface="Open Sans" panose="020B0606030504020204" pitchFamily="34" charset="0"/>
                <a:ea typeface="Open Sans" panose="020B0606030504020204" pitchFamily="34" charset="0"/>
                <a:cs typeface="Open Sans" panose="020B0606030504020204" pitchFamily="34" charset="0"/>
              </a:rPr>
              <a:t>to promote the platform to CPHI India exhibitors in November 2023</a:t>
            </a:r>
          </a:p>
          <a:p>
            <a:pPr marL="342900" indent="-342900" algn="l">
              <a:spcAft>
                <a:spcPts val="1200"/>
              </a:spcAft>
              <a:buFont typeface="Arial" panose="020B0604020202020204" pitchFamily="34" charset="0"/>
              <a:buChar char="•"/>
            </a:pPr>
            <a:r>
              <a:rPr lang="en-US" sz="2400" b="0" i="0" dirty="0">
                <a:solidFill>
                  <a:srgbClr val="050E17"/>
                </a:solidFill>
                <a:effectLst/>
                <a:latin typeface="Open Sans" panose="020B0606030504020204" pitchFamily="34" charset="0"/>
                <a:ea typeface="Open Sans" panose="020B0606030504020204" pitchFamily="34" charset="0"/>
                <a:cs typeface="Open Sans" panose="020B0606030504020204" pitchFamily="34" charset="0"/>
              </a:rPr>
              <a:t>Planning to extend promotion to other tradeshows to make </a:t>
            </a:r>
            <a:r>
              <a:rPr lang="en-US" sz="2400" b="0" i="0" dirty="0" err="1">
                <a:solidFill>
                  <a:srgbClr val="050E17"/>
                </a:solidFill>
                <a:effectLst/>
                <a:latin typeface="Open Sans" panose="020B0606030504020204" pitchFamily="34" charset="0"/>
                <a:ea typeface="Open Sans" panose="020B0606030504020204" pitchFamily="34" charset="0"/>
                <a:cs typeface="Open Sans" panose="020B0606030504020204" pitchFamily="34" charset="0"/>
              </a:rPr>
              <a:t>LearnFast</a:t>
            </a:r>
            <a:r>
              <a:rPr lang="en-US" sz="2400" b="0" i="0" dirty="0">
                <a:solidFill>
                  <a:srgbClr val="050E17"/>
                </a:solidFill>
                <a:effectLst/>
                <a:latin typeface="Open Sans" panose="020B0606030504020204" pitchFamily="34" charset="0"/>
                <a:ea typeface="Open Sans" panose="020B0606030504020204" pitchFamily="34" charset="0"/>
                <a:cs typeface="Open Sans" panose="020B0606030504020204" pitchFamily="34" charset="0"/>
              </a:rPr>
              <a:t> a valuable resource for exhibitors worldwide</a:t>
            </a:r>
          </a:p>
        </p:txBody>
      </p:sp>
      <p:pic>
        <p:nvPicPr>
          <p:cNvPr id="40" name="Picture 39" descr="Logo&#10;&#10;Description automatically generated with low confidence">
            <a:extLst>
              <a:ext uri="{FF2B5EF4-FFF2-40B4-BE49-F238E27FC236}">
                <a16:creationId xmlns:a16="http://schemas.microsoft.com/office/drawing/2014/main" id="{AC9F70F9-8485-6533-9CB5-5F875A38E65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011400" y="9395989"/>
            <a:ext cx="2800848" cy="624311"/>
          </a:xfrm>
          <a:prstGeom prst="rect">
            <a:avLst/>
          </a:prstGeom>
        </p:spPr>
      </p:pic>
      <p:pic>
        <p:nvPicPr>
          <p:cNvPr id="3" name="Picture 2">
            <a:extLst>
              <a:ext uri="{FF2B5EF4-FFF2-40B4-BE49-F238E27FC236}">
                <a16:creationId xmlns:a16="http://schemas.microsoft.com/office/drawing/2014/main" id="{1DFF9D95-A397-04B9-A50E-0E48641E9C0C}"/>
              </a:ext>
            </a:extLst>
          </p:cNvPr>
          <p:cNvPicPr>
            <a:picLocks noChangeAspect="1"/>
          </p:cNvPicPr>
          <p:nvPr/>
        </p:nvPicPr>
        <p:blipFill>
          <a:blip r:embed="rId12"/>
          <a:stretch>
            <a:fillRect/>
          </a:stretch>
        </p:blipFill>
        <p:spPr>
          <a:xfrm>
            <a:off x="13164557" y="3212353"/>
            <a:ext cx="3764041" cy="4265500"/>
          </a:xfrm>
          <a:prstGeom prst="rect">
            <a:avLst/>
          </a:prstGeom>
        </p:spPr>
      </p:pic>
    </p:spTree>
    <p:extLst>
      <p:ext uri="{BB962C8B-B14F-4D97-AF65-F5344CB8AC3E}">
        <p14:creationId xmlns:p14="http://schemas.microsoft.com/office/powerpoint/2010/main" val="11927346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95600" y="2449119"/>
            <a:ext cx="4671485" cy="4114800"/>
          </a:xfrm>
          <a:custGeom>
            <a:avLst/>
            <a:gdLst/>
            <a:ahLst/>
            <a:cxnLst/>
            <a:rect l="l" t="t" r="r" b="b"/>
            <a:pathLst>
              <a:path w="4671485" h="4114800">
                <a:moveTo>
                  <a:pt x="0" y="0"/>
                </a:moveTo>
                <a:lnTo>
                  <a:pt x="4671486" y="0"/>
                </a:lnTo>
                <a:lnTo>
                  <a:pt x="467148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HK"/>
          </a:p>
        </p:txBody>
      </p:sp>
      <p:sp>
        <p:nvSpPr>
          <p:cNvPr id="7" name="Freeform 7"/>
          <p:cNvSpPr/>
          <p:nvPr/>
        </p:nvSpPr>
        <p:spPr>
          <a:xfrm>
            <a:off x="16611600" y="2926665"/>
            <a:ext cx="2718803" cy="2467314"/>
          </a:xfrm>
          <a:custGeom>
            <a:avLst/>
            <a:gdLst/>
            <a:ahLst/>
            <a:cxnLst/>
            <a:rect l="l" t="t" r="r" b="b"/>
            <a:pathLst>
              <a:path w="2718803" h="2467314">
                <a:moveTo>
                  <a:pt x="0" y="0"/>
                </a:moveTo>
                <a:lnTo>
                  <a:pt x="2718804" y="0"/>
                </a:lnTo>
                <a:lnTo>
                  <a:pt x="2718804" y="2467315"/>
                </a:lnTo>
                <a:lnTo>
                  <a:pt x="0" y="24673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HK"/>
          </a:p>
        </p:txBody>
      </p:sp>
      <p:sp>
        <p:nvSpPr>
          <p:cNvPr id="23" name="Freeform 23"/>
          <p:cNvSpPr/>
          <p:nvPr/>
        </p:nvSpPr>
        <p:spPr>
          <a:xfrm rot="-5400000">
            <a:off x="538332" y="7782373"/>
            <a:ext cx="980736" cy="594571"/>
          </a:xfrm>
          <a:custGeom>
            <a:avLst/>
            <a:gdLst/>
            <a:ahLst/>
            <a:cxnLst/>
            <a:rect l="l" t="t" r="r" b="b"/>
            <a:pathLst>
              <a:path w="980736" h="594571">
                <a:moveTo>
                  <a:pt x="0" y="0"/>
                </a:moveTo>
                <a:lnTo>
                  <a:pt x="980736" y="0"/>
                </a:lnTo>
                <a:lnTo>
                  <a:pt x="980736" y="594571"/>
                </a:lnTo>
                <a:lnTo>
                  <a:pt x="0" y="594571"/>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HK"/>
          </a:p>
        </p:txBody>
      </p:sp>
      <p:sp>
        <p:nvSpPr>
          <p:cNvPr id="24" name="Freeform 24"/>
          <p:cNvSpPr/>
          <p:nvPr/>
        </p:nvSpPr>
        <p:spPr>
          <a:xfrm>
            <a:off x="17865272" y="0"/>
            <a:ext cx="845456" cy="1002022"/>
          </a:xfrm>
          <a:custGeom>
            <a:avLst/>
            <a:gdLst/>
            <a:ahLst/>
            <a:cxnLst/>
            <a:rect l="l" t="t" r="r" b="b"/>
            <a:pathLst>
              <a:path w="845456" h="1002022">
                <a:moveTo>
                  <a:pt x="0" y="0"/>
                </a:moveTo>
                <a:lnTo>
                  <a:pt x="845456" y="0"/>
                </a:lnTo>
                <a:lnTo>
                  <a:pt x="845456" y="1002022"/>
                </a:lnTo>
                <a:lnTo>
                  <a:pt x="0" y="100202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HK"/>
          </a:p>
        </p:txBody>
      </p:sp>
      <p:sp>
        <p:nvSpPr>
          <p:cNvPr id="25" name="TextBox 25"/>
          <p:cNvSpPr txBox="1"/>
          <p:nvPr/>
        </p:nvSpPr>
        <p:spPr>
          <a:xfrm>
            <a:off x="827653" y="673458"/>
            <a:ext cx="9515447" cy="1085850"/>
          </a:xfrm>
          <a:prstGeom prst="rect">
            <a:avLst/>
          </a:prstGeom>
        </p:spPr>
        <p:txBody>
          <a:bodyPr lIns="0" tIns="0" rIns="0" bIns="0" rtlCol="0" anchor="t">
            <a:spAutoFit/>
          </a:bodyPr>
          <a:lstStyle/>
          <a:p>
            <a:pPr algn="l">
              <a:lnSpc>
                <a:spcPts val="8501"/>
              </a:lnSpc>
            </a:pPr>
            <a:r>
              <a:rPr lang="en-US" sz="7084">
                <a:solidFill>
                  <a:srgbClr val="2B2E33"/>
                </a:solidFill>
                <a:latin typeface="Montserrat Bold"/>
              </a:rPr>
              <a:t>FUTURE PLANS</a:t>
            </a:r>
          </a:p>
        </p:txBody>
      </p:sp>
      <p:sp>
        <p:nvSpPr>
          <p:cNvPr id="35" name="TextBox 29">
            <a:extLst>
              <a:ext uri="{FF2B5EF4-FFF2-40B4-BE49-F238E27FC236}">
                <a16:creationId xmlns:a16="http://schemas.microsoft.com/office/drawing/2014/main" id="{508DD8DD-18B0-9374-A8F7-FEE9D1F12D5F}"/>
              </a:ext>
            </a:extLst>
          </p:cNvPr>
          <p:cNvSpPr txBox="1"/>
          <p:nvPr/>
        </p:nvSpPr>
        <p:spPr>
          <a:xfrm>
            <a:off x="2595775" y="2733280"/>
            <a:ext cx="7280591" cy="430887"/>
          </a:xfrm>
          <a:prstGeom prst="rect">
            <a:avLst/>
          </a:prstGeom>
        </p:spPr>
        <p:txBody>
          <a:bodyPr wrap="square" lIns="0" tIns="0" rIns="0" bIns="0" rtlCol="0" anchor="t">
            <a:spAutoFit/>
          </a:bodyPr>
          <a:lstStyle/>
          <a:p>
            <a:r>
              <a:rPr lang="en-US" sz="2800" b="1" dirty="0">
                <a:latin typeface="Open Sans" panose="020B0606030504020204" pitchFamily="34" charset="0"/>
                <a:ea typeface="Open Sans" panose="020B0606030504020204" pitchFamily="34" charset="0"/>
                <a:cs typeface="Open Sans" panose="020B0606030504020204" pitchFamily="34" charset="0"/>
              </a:rPr>
              <a:t>Collaborate with </a:t>
            </a:r>
            <a:r>
              <a:rPr lang="en-US" sz="28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External Organization</a:t>
            </a:r>
          </a:p>
        </p:txBody>
      </p:sp>
      <p:sp>
        <p:nvSpPr>
          <p:cNvPr id="36" name="TextBox 32">
            <a:extLst>
              <a:ext uri="{FF2B5EF4-FFF2-40B4-BE49-F238E27FC236}">
                <a16:creationId xmlns:a16="http://schemas.microsoft.com/office/drawing/2014/main" id="{93A72B7F-D2A7-22BD-E7E7-5076C38BD810}"/>
              </a:ext>
            </a:extLst>
          </p:cNvPr>
          <p:cNvSpPr txBox="1"/>
          <p:nvPr/>
        </p:nvSpPr>
        <p:spPr>
          <a:xfrm>
            <a:off x="2595775" y="3571454"/>
            <a:ext cx="15015991" cy="4031873"/>
          </a:xfrm>
          <a:prstGeom prst="rect">
            <a:avLst/>
          </a:prstGeom>
        </p:spPr>
        <p:txBody>
          <a:bodyPr wrap="square" lIns="0" tIns="0" rIns="0" bIns="0" rtlCol="0" anchor="t">
            <a:spAutoFit/>
          </a:bodyPr>
          <a:lstStyle/>
          <a:p>
            <a:pPr marL="342900" indent="-342900" algn="l">
              <a:spcAft>
                <a:spcPts val="1200"/>
              </a:spcAft>
              <a:buFont typeface="Arial" panose="020B0604020202020204" pitchFamily="34" charset="0"/>
              <a:buChar char="•"/>
            </a:pPr>
            <a:r>
              <a:rPr lang="en-HK" sz="2400" b="1" i="0" u="sng" dirty="0" err="1">
                <a:solidFill>
                  <a:srgbClr val="050E17"/>
                </a:solidFill>
                <a:effectLst/>
                <a:latin typeface="Open Sans" panose="020B0606030504020204" pitchFamily="34" charset="0"/>
                <a:ea typeface="Open Sans" panose="020B0606030504020204" pitchFamily="34" charset="0"/>
                <a:cs typeface="Open Sans" panose="020B0606030504020204" pitchFamily="34" charset="0"/>
              </a:rPr>
              <a:t>LearnFast</a:t>
            </a:r>
            <a:r>
              <a:rPr lang="en-HK" sz="2400" b="1" i="0" u="sng" dirty="0">
                <a:solidFill>
                  <a:srgbClr val="050E17"/>
                </a:solidFill>
                <a:effectLst/>
                <a:latin typeface="Open Sans" panose="020B0606030504020204" pitchFamily="34" charset="0"/>
                <a:ea typeface="Open Sans" panose="020B0606030504020204" pitchFamily="34" charset="0"/>
                <a:cs typeface="Open Sans" panose="020B0606030504020204" pitchFamily="34" charset="0"/>
              </a:rPr>
              <a:t> platform </a:t>
            </a:r>
            <a:r>
              <a:rPr lang="en-HK" sz="2400" b="0" i="0" dirty="0">
                <a:solidFill>
                  <a:srgbClr val="050E17"/>
                </a:solidFill>
                <a:effectLst/>
                <a:latin typeface="Open Sans" panose="020B0606030504020204" pitchFamily="34" charset="0"/>
                <a:ea typeface="Open Sans" panose="020B0606030504020204" pitchFamily="34" charset="0"/>
                <a:cs typeface="Open Sans" panose="020B0606030504020204" pitchFamily="34" charset="0"/>
              </a:rPr>
              <a:t>to be promoted </a:t>
            </a:r>
            <a:r>
              <a:rPr lang="en-HK" sz="2400" b="0" i="0" dirty="0">
                <a:effectLst/>
                <a:latin typeface="Open Sans" panose="020B0606030504020204" pitchFamily="34" charset="0"/>
                <a:ea typeface="Open Sans" panose="020B0606030504020204" pitchFamily="34" charset="0"/>
                <a:cs typeface="Open Sans" panose="020B0606030504020204" pitchFamily="34" charset="0"/>
              </a:rPr>
              <a:t>to</a:t>
            </a:r>
            <a:r>
              <a:rPr lang="en-HK" sz="2400" b="0" i="0" dirty="0">
                <a:solidFill>
                  <a:schemeClr val="accent5">
                    <a:lumMod val="75000"/>
                  </a:schemeClr>
                </a:solidFill>
                <a:effectLst/>
                <a:latin typeface="Open Sans" panose="020B0606030504020204" pitchFamily="34" charset="0"/>
                <a:ea typeface="Open Sans" panose="020B0606030504020204" pitchFamily="34" charset="0"/>
                <a:cs typeface="Open Sans" panose="020B0606030504020204" pitchFamily="34" charset="0"/>
              </a:rPr>
              <a:t> </a:t>
            </a:r>
            <a:r>
              <a:rPr lang="en-HK" sz="2400" b="1" i="0" dirty="0">
                <a:solidFill>
                  <a:srgbClr val="0070C0"/>
                </a:solidFill>
                <a:latin typeface="Open Sans" panose="020B0606030504020204" pitchFamily="34" charset="0"/>
                <a:ea typeface="Open Sans" panose="020B0606030504020204" pitchFamily="34" charset="0"/>
                <a:cs typeface="Open Sans" panose="020B0606030504020204" pitchFamily="34" charset="0"/>
              </a:rPr>
              <a:t>External </a:t>
            </a:r>
            <a:r>
              <a:rPr lang="en-HK" sz="2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O</a:t>
            </a:r>
            <a:r>
              <a:rPr lang="en-HK" sz="2400" b="1" i="0" dirty="0">
                <a:solidFill>
                  <a:srgbClr val="0070C0"/>
                </a:solidFill>
                <a:latin typeface="Open Sans" panose="020B0606030504020204" pitchFamily="34" charset="0"/>
                <a:ea typeface="Open Sans" panose="020B0606030504020204" pitchFamily="34" charset="0"/>
                <a:cs typeface="Open Sans" panose="020B0606030504020204" pitchFamily="34" charset="0"/>
              </a:rPr>
              <a:t>rganizations</a:t>
            </a:r>
          </a:p>
          <a:p>
            <a:pPr lvl="1">
              <a:spcAft>
                <a:spcPts val="1200"/>
              </a:spcAft>
            </a:pPr>
            <a:r>
              <a:rPr lang="en-US" sz="2400" i="1"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rPr>
              <a:t>- The Global Association of the Exhibition Industry</a:t>
            </a:r>
            <a:r>
              <a:rPr lang="en-HK" sz="2400" i="1" dirty="0">
                <a:solidFill>
                  <a:srgbClr val="0070C0"/>
                </a:solidFill>
                <a:latin typeface="Open Sans" panose="020B0606030504020204" pitchFamily="34" charset="0"/>
                <a:ea typeface="Open Sans" panose="020B0606030504020204" pitchFamily="34" charset="0"/>
                <a:cs typeface="Open Sans" panose="020B0606030504020204" pitchFamily="34" charset="0"/>
              </a:rPr>
              <a:t> (UFI) </a:t>
            </a:r>
          </a:p>
          <a:p>
            <a:pPr lvl="1">
              <a:spcAft>
                <a:spcPts val="1200"/>
              </a:spcAft>
            </a:pPr>
            <a:r>
              <a:rPr lang="en-US" sz="2400" i="1" dirty="0">
                <a:solidFill>
                  <a:srgbClr val="0070C0"/>
                </a:solidFill>
                <a:latin typeface="Open Sans" panose="020B0606030504020204" pitchFamily="34" charset="0"/>
                <a:ea typeface="Open Sans" panose="020B0606030504020204" pitchFamily="34" charset="0"/>
                <a:cs typeface="Open Sans" panose="020B0606030504020204" pitchFamily="34" charset="0"/>
              </a:rPr>
              <a:t>- Hong Kong Institute of Human Resource Management (HKIHRM)</a:t>
            </a:r>
            <a:endParaRPr lang="en-HK" sz="2400" i="1" dirty="0">
              <a:solidFill>
                <a:srgbClr val="0070C0"/>
              </a:solidFill>
              <a:effectLst/>
              <a:latin typeface="Open Sans" panose="020B0606030504020204" pitchFamily="34" charset="0"/>
              <a:ea typeface="Open Sans" panose="020B0606030504020204" pitchFamily="34" charset="0"/>
              <a:cs typeface="Open Sans" panose="020B0606030504020204" pitchFamily="34" charset="0"/>
            </a:endParaRPr>
          </a:p>
          <a:p>
            <a:pPr marL="342900" indent="-342900" algn="l">
              <a:spcAft>
                <a:spcPts val="1200"/>
              </a:spcAft>
              <a:buFont typeface="Arial" panose="020B0604020202020204" pitchFamily="34" charset="0"/>
              <a:buChar char="•"/>
            </a:pPr>
            <a:r>
              <a:rPr lang="en-HK" sz="2400" b="1" i="0" u="sng" dirty="0">
                <a:solidFill>
                  <a:srgbClr val="050E17"/>
                </a:solidFill>
                <a:effectLst/>
                <a:latin typeface="Open Sans" panose="020B0606030504020204" pitchFamily="34" charset="0"/>
                <a:ea typeface="Open Sans" panose="020B0606030504020204" pitchFamily="34" charset="0"/>
                <a:cs typeface="Open Sans" panose="020B0606030504020204" pitchFamily="34" charset="0"/>
              </a:rPr>
              <a:t>Exhibition Excellence</a:t>
            </a:r>
            <a:r>
              <a:rPr lang="en-HK" sz="2400" i="0" dirty="0">
                <a:solidFill>
                  <a:srgbClr val="050E17"/>
                </a:solidFill>
                <a:effectLst/>
                <a:latin typeface="Open Sans" panose="020B0606030504020204" pitchFamily="34" charset="0"/>
                <a:ea typeface="Open Sans" panose="020B0606030504020204" pitchFamily="34" charset="0"/>
                <a:cs typeface="Open Sans" panose="020B0606030504020204" pitchFamily="34" charset="0"/>
              </a:rPr>
              <a:t> module</a:t>
            </a:r>
            <a:r>
              <a:rPr lang="en-HK" sz="2400" b="0" i="0" dirty="0">
                <a:solidFill>
                  <a:srgbClr val="050E17"/>
                </a:solidFill>
                <a:effectLst/>
                <a:latin typeface="Open Sans" panose="020B0606030504020204" pitchFamily="34" charset="0"/>
                <a:ea typeface="Open Sans" panose="020B0606030504020204" pitchFamily="34" charset="0"/>
                <a:cs typeface="Open Sans" panose="020B0606030504020204" pitchFamily="34" charset="0"/>
              </a:rPr>
              <a:t> will be developed</a:t>
            </a:r>
          </a:p>
          <a:p>
            <a:pPr lvl="1">
              <a:spcAft>
                <a:spcPts val="1200"/>
              </a:spcAft>
            </a:pPr>
            <a:r>
              <a:rPr lang="en-HK" sz="2400" dirty="0">
                <a:solidFill>
                  <a:srgbClr val="050E17"/>
                </a:solidFill>
                <a:latin typeface="Open Sans" panose="020B0606030504020204" pitchFamily="34" charset="0"/>
                <a:ea typeface="Open Sans" panose="020B0606030504020204" pitchFamily="34" charset="0"/>
                <a:cs typeface="Open Sans" panose="020B0606030504020204" pitchFamily="34" charset="0"/>
              </a:rPr>
              <a:t>- E</a:t>
            </a:r>
            <a:r>
              <a:rPr lang="en-HK" sz="2400" b="0" i="0" dirty="0">
                <a:solidFill>
                  <a:srgbClr val="050E17"/>
                </a:solidFill>
                <a:effectLst/>
                <a:latin typeface="Open Sans" panose="020B0606030504020204" pitchFamily="34" charset="0"/>
                <a:ea typeface="Open Sans" panose="020B0606030504020204" pitchFamily="34" charset="0"/>
                <a:cs typeface="Open Sans" panose="020B0606030504020204" pitchFamily="34" charset="0"/>
              </a:rPr>
              <a:t>quip </a:t>
            </a:r>
            <a:r>
              <a:rPr lang="en-HK" sz="2400" b="0" i="0" u="none" strike="noStrike" dirty="0">
                <a:solidFill>
                  <a:srgbClr val="050E17"/>
                </a:solidFill>
                <a:effectLst/>
                <a:latin typeface="Open Sans" panose="020B0606030504020204" pitchFamily="34" charset="0"/>
                <a:ea typeface="Open Sans" panose="020B0606030504020204" pitchFamily="34" charset="0"/>
                <a:cs typeface="Open Sans" panose="020B0606030504020204" pitchFamily="34" charset="0"/>
              </a:rPr>
              <a:t>UFI members</a:t>
            </a:r>
            <a:r>
              <a:rPr lang="en-HK" sz="2400" b="0" i="0" dirty="0">
                <a:solidFill>
                  <a:srgbClr val="050E17"/>
                </a:solidFill>
                <a:effectLst/>
                <a:latin typeface="Open Sans" panose="020B0606030504020204" pitchFamily="34" charset="0"/>
                <a:ea typeface="Open Sans" panose="020B0606030504020204" pitchFamily="34" charset="0"/>
                <a:cs typeface="Open Sans" panose="020B0606030504020204" pitchFamily="34" charset="0"/>
              </a:rPr>
              <a:t> with tools to excel in their field</a:t>
            </a:r>
          </a:p>
          <a:p>
            <a:pPr lvl="1">
              <a:spcAft>
                <a:spcPts val="1200"/>
              </a:spcAft>
            </a:pPr>
            <a:r>
              <a:rPr lang="en-HK" sz="2400" b="0" i="0" dirty="0">
                <a:solidFill>
                  <a:srgbClr val="050E17"/>
                </a:solidFill>
                <a:effectLst/>
                <a:latin typeface="Open Sans" panose="020B0606030504020204" pitchFamily="34" charset="0"/>
                <a:ea typeface="Open Sans" panose="020B0606030504020204" pitchFamily="34" charset="0"/>
                <a:cs typeface="Open Sans" panose="020B0606030504020204" pitchFamily="34" charset="0"/>
              </a:rPr>
              <a:t>- From Pre-show, to Post-show evaluation</a:t>
            </a:r>
          </a:p>
          <a:p>
            <a:pPr marL="342900" indent="-342900" algn="l">
              <a:spcAft>
                <a:spcPts val="1200"/>
              </a:spcAft>
              <a:buFont typeface="Arial" panose="020B0604020202020204" pitchFamily="34" charset="0"/>
              <a:buChar char="•"/>
            </a:pPr>
            <a:r>
              <a:rPr lang="en-HK" sz="2400" b="0" i="0" dirty="0">
                <a:solidFill>
                  <a:srgbClr val="050E17"/>
                </a:solidFill>
                <a:effectLst/>
                <a:latin typeface="Open Sans" panose="020B0606030504020204" pitchFamily="34" charset="0"/>
                <a:ea typeface="Open Sans" panose="020B0606030504020204" pitchFamily="34" charset="0"/>
                <a:cs typeface="Open Sans" panose="020B0606030504020204" pitchFamily="34" charset="0"/>
              </a:rPr>
              <a:t>Bite-sized videos can offer on-the-go learning for </a:t>
            </a:r>
            <a:r>
              <a:rPr lang="en-HK" sz="2400" b="0" i="0" u="none" strike="noStrike" dirty="0">
                <a:solidFill>
                  <a:srgbClr val="050E17"/>
                </a:solidFill>
                <a:effectLst/>
                <a:latin typeface="Open Sans" panose="020B0606030504020204" pitchFamily="34" charset="0"/>
                <a:ea typeface="Open Sans" panose="020B0606030504020204" pitchFamily="34" charset="0"/>
                <a:cs typeface="Open Sans" panose="020B0606030504020204" pitchFamily="34" charset="0"/>
              </a:rPr>
              <a:t>HR professionals</a:t>
            </a:r>
            <a:r>
              <a:rPr lang="en-HK" sz="2400" b="0" i="0" dirty="0">
                <a:solidFill>
                  <a:srgbClr val="050E17"/>
                </a:solidFill>
                <a:effectLst/>
                <a:latin typeface="Open Sans" panose="020B0606030504020204" pitchFamily="34" charset="0"/>
                <a:ea typeface="Open Sans" panose="020B0606030504020204" pitchFamily="34" charset="0"/>
                <a:cs typeface="Open Sans" panose="020B0606030504020204" pitchFamily="34" charset="0"/>
              </a:rPr>
              <a:t> in </a:t>
            </a:r>
            <a:r>
              <a:rPr lang="en-HK" sz="2400" b="0" i="0" u="none" strike="noStrike"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HKIHRM</a:t>
            </a:r>
            <a:r>
              <a:rPr lang="en-HK" sz="2400" b="0" i="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a:t>
            </a:r>
          </a:p>
          <a:p>
            <a:pPr lvl="1">
              <a:spcAft>
                <a:spcPts val="1200"/>
              </a:spcAft>
            </a:pPr>
            <a:r>
              <a:rPr lang="en-HK" sz="2400" b="0" i="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 Promote a culture of </a:t>
            </a:r>
            <a:r>
              <a:rPr lang="en-HK" sz="24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L</a:t>
            </a:r>
            <a:r>
              <a:rPr lang="en-HK" sz="2400" b="0" i="0" dirty="0">
                <a:solidFill>
                  <a:schemeClr val="accent1"/>
                </a:solidFill>
                <a:effectLst/>
                <a:latin typeface="Open Sans" panose="020B0606030504020204" pitchFamily="34" charset="0"/>
                <a:ea typeface="Open Sans" panose="020B0606030504020204" pitchFamily="34" charset="0"/>
                <a:cs typeface="Open Sans" panose="020B0606030504020204" pitchFamily="34" charset="0"/>
              </a:rPr>
              <a:t>earning and Development</a:t>
            </a:r>
          </a:p>
        </p:txBody>
      </p:sp>
      <p:pic>
        <p:nvPicPr>
          <p:cNvPr id="40" name="Picture 39" descr="Logo&#10;&#10;Description automatically generated with low confidence">
            <a:extLst>
              <a:ext uri="{FF2B5EF4-FFF2-40B4-BE49-F238E27FC236}">
                <a16:creationId xmlns:a16="http://schemas.microsoft.com/office/drawing/2014/main" id="{AC9F70F9-8485-6533-9CB5-5F875A38E65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011400" y="9395989"/>
            <a:ext cx="2800848" cy="624311"/>
          </a:xfrm>
          <a:prstGeom prst="rect">
            <a:avLst/>
          </a:prstGeom>
        </p:spPr>
      </p:pic>
      <p:sp>
        <p:nvSpPr>
          <p:cNvPr id="41" name="TextBox 40">
            <a:extLst>
              <a:ext uri="{FF2B5EF4-FFF2-40B4-BE49-F238E27FC236}">
                <a16:creationId xmlns:a16="http://schemas.microsoft.com/office/drawing/2014/main" id="{BC120504-D0A6-DEA4-C10C-D565F257C344}"/>
              </a:ext>
            </a:extLst>
          </p:cNvPr>
          <p:cNvSpPr txBox="1"/>
          <p:nvPr/>
        </p:nvSpPr>
        <p:spPr>
          <a:xfrm>
            <a:off x="2595774" y="8080386"/>
            <a:ext cx="13330025" cy="830997"/>
          </a:xfrm>
          <a:prstGeom prst="rect">
            <a:avLst/>
          </a:prstGeom>
          <a:noFill/>
        </p:spPr>
        <p:txBody>
          <a:bodyPr wrap="square" rtlCol="0">
            <a:spAutoFit/>
          </a:bodyPr>
          <a:lstStyle/>
          <a:p>
            <a:pPr algn="ctr"/>
            <a:r>
              <a:rPr lang="en-GB" sz="2400" i="1" dirty="0">
                <a:latin typeface="Open Sans" panose="020B0606030504020204" pitchFamily="34" charset="0"/>
                <a:ea typeface="Open Sans" panose="020B0606030504020204" pitchFamily="34" charset="0"/>
                <a:cs typeface="Open Sans" panose="020B0606030504020204" pitchFamily="34" charset="0"/>
              </a:rPr>
              <a:t>As one of the leading exhibition organizers, we are extending this culture of learning beyond our company, contributing significantly to the industry.</a:t>
            </a:r>
            <a:endParaRPr lang="en-HK" sz="2400" i="1" dirty="0">
              <a:latin typeface="Open Sans" panose="020B0606030504020204" pitchFamily="34" charset="0"/>
              <a:ea typeface="Open Sans" panose="020B0606030504020204" pitchFamily="34" charset="0"/>
              <a:cs typeface="Open Sans" panose="020B0606030504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5400000">
            <a:off x="14264125" y="8178840"/>
            <a:ext cx="980736" cy="594571"/>
          </a:xfrm>
          <a:custGeom>
            <a:avLst/>
            <a:gdLst/>
            <a:ahLst/>
            <a:cxnLst/>
            <a:rect l="l" t="t" r="r" b="b"/>
            <a:pathLst>
              <a:path w="980736" h="594571">
                <a:moveTo>
                  <a:pt x="0" y="0"/>
                </a:moveTo>
                <a:lnTo>
                  <a:pt x="980736" y="0"/>
                </a:lnTo>
                <a:lnTo>
                  <a:pt x="980736" y="594571"/>
                </a:lnTo>
                <a:lnTo>
                  <a:pt x="0" y="59457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HK"/>
          </a:p>
        </p:txBody>
      </p:sp>
      <p:sp>
        <p:nvSpPr>
          <p:cNvPr id="5" name="AutoShape 5"/>
          <p:cNvSpPr/>
          <p:nvPr/>
        </p:nvSpPr>
        <p:spPr>
          <a:xfrm>
            <a:off x="747693" y="9172575"/>
            <a:ext cx="16792613" cy="0"/>
          </a:xfrm>
          <a:prstGeom prst="line">
            <a:avLst/>
          </a:prstGeom>
          <a:ln w="19050" cap="flat">
            <a:solidFill>
              <a:srgbClr val="2B2E33"/>
            </a:solidFill>
            <a:prstDash val="solid"/>
            <a:headEnd type="none" w="sm" len="sm"/>
            <a:tailEnd type="none" w="sm" len="sm"/>
          </a:ln>
        </p:spPr>
        <p:txBody>
          <a:bodyPr/>
          <a:lstStyle/>
          <a:p>
            <a:endParaRPr lang="en-HK"/>
          </a:p>
        </p:txBody>
      </p:sp>
      <p:sp>
        <p:nvSpPr>
          <p:cNvPr id="6" name="Freeform 6"/>
          <p:cNvSpPr/>
          <p:nvPr/>
        </p:nvSpPr>
        <p:spPr>
          <a:xfrm rot="-1460298">
            <a:off x="17705041" y="9361635"/>
            <a:ext cx="1390701" cy="2194400"/>
          </a:xfrm>
          <a:custGeom>
            <a:avLst/>
            <a:gdLst/>
            <a:ahLst/>
            <a:cxnLst/>
            <a:rect l="l" t="t" r="r" b="b"/>
            <a:pathLst>
              <a:path w="1390701" h="2194400">
                <a:moveTo>
                  <a:pt x="0" y="0"/>
                </a:moveTo>
                <a:lnTo>
                  <a:pt x="1390701" y="0"/>
                </a:lnTo>
                <a:lnTo>
                  <a:pt x="1390701" y="2194400"/>
                </a:lnTo>
                <a:lnTo>
                  <a:pt x="0" y="2194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HK"/>
          </a:p>
        </p:txBody>
      </p:sp>
      <p:sp>
        <p:nvSpPr>
          <p:cNvPr id="7" name="Freeform 7"/>
          <p:cNvSpPr/>
          <p:nvPr/>
        </p:nvSpPr>
        <p:spPr>
          <a:xfrm>
            <a:off x="11928150" y="3911040"/>
            <a:ext cx="2830354" cy="2864972"/>
          </a:xfrm>
          <a:custGeom>
            <a:avLst/>
            <a:gdLst/>
            <a:ahLst/>
            <a:cxnLst/>
            <a:rect l="l" t="t" r="r" b="b"/>
            <a:pathLst>
              <a:path w="2830354" h="2864972">
                <a:moveTo>
                  <a:pt x="0" y="0"/>
                </a:moveTo>
                <a:lnTo>
                  <a:pt x="2830354" y="0"/>
                </a:lnTo>
                <a:lnTo>
                  <a:pt x="2830354" y="2864972"/>
                </a:lnTo>
                <a:lnTo>
                  <a:pt x="0" y="28649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HK"/>
          </a:p>
        </p:txBody>
      </p:sp>
      <p:sp>
        <p:nvSpPr>
          <p:cNvPr id="8" name="TextBox 8"/>
          <p:cNvSpPr txBox="1"/>
          <p:nvPr/>
        </p:nvSpPr>
        <p:spPr>
          <a:xfrm>
            <a:off x="5408514" y="3993483"/>
            <a:ext cx="7470970" cy="1323975"/>
          </a:xfrm>
          <a:prstGeom prst="rect">
            <a:avLst/>
          </a:prstGeom>
        </p:spPr>
        <p:txBody>
          <a:bodyPr lIns="0" tIns="0" rIns="0" bIns="0" rtlCol="0" anchor="t">
            <a:spAutoFit/>
          </a:bodyPr>
          <a:lstStyle/>
          <a:p>
            <a:pPr algn="ctr">
              <a:lnSpc>
                <a:spcPts val="10432"/>
              </a:lnSpc>
            </a:pPr>
            <a:r>
              <a:rPr lang="en-US" sz="8693" dirty="0">
                <a:solidFill>
                  <a:srgbClr val="000000"/>
                </a:solidFill>
                <a:latin typeface="Montserrat Bold"/>
              </a:rPr>
              <a:t>T</a:t>
            </a:r>
            <a:r>
              <a:rPr lang="en-HK" sz="8693" dirty="0">
                <a:solidFill>
                  <a:srgbClr val="000000"/>
                </a:solidFill>
                <a:latin typeface="Montserrat Bold"/>
              </a:rPr>
              <a:t>HANK</a:t>
            </a:r>
            <a:r>
              <a:rPr lang="zh-TW" altLang="en-US" sz="8693" dirty="0">
                <a:solidFill>
                  <a:srgbClr val="000000"/>
                </a:solidFill>
                <a:latin typeface="Montserrat Bold"/>
              </a:rPr>
              <a:t> </a:t>
            </a:r>
            <a:r>
              <a:rPr lang="en-HK" altLang="zh-TW" sz="8693" dirty="0">
                <a:solidFill>
                  <a:srgbClr val="000000"/>
                </a:solidFill>
                <a:latin typeface="Montserrat Bold"/>
              </a:rPr>
              <a:t>YOU</a:t>
            </a:r>
            <a:endParaRPr lang="en-US" sz="8693" dirty="0">
              <a:solidFill>
                <a:srgbClr val="000000"/>
              </a:solidFill>
              <a:latin typeface="Montserrat Bo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5400000">
            <a:off x="14264125" y="8178840"/>
            <a:ext cx="980736" cy="594571"/>
          </a:xfrm>
          <a:custGeom>
            <a:avLst/>
            <a:gdLst/>
            <a:ahLst/>
            <a:cxnLst/>
            <a:rect l="l" t="t" r="r" b="b"/>
            <a:pathLst>
              <a:path w="980736" h="594571">
                <a:moveTo>
                  <a:pt x="0" y="0"/>
                </a:moveTo>
                <a:lnTo>
                  <a:pt x="980736" y="0"/>
                </a:lnTo>
                <a:lnTo>
                  <a:pt x="980736" y="594571"/>
                </a:lnTo>
                <a:lnTo>
                  <a:pt x="0" y="59457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HK"/>
          </a:p>
        </p:txBody>
      </p:sp>
      <p:sp>
        <p:nvSpPr>
          <p:cNvPr id="5" name="AutoShape 5"/>
          <p:cNvSpPr/>
          <p:nvPr/>
        </p:nvSpPr>
        <p:spPr>
          <a:xfrm>
            <a:off x="747693" y="9172575"/>
            <a:ext cx="16792613" cy="0"/>
          </a:xfrm>
          <a:prstGeom prst="line">
            <a:avLst/>
          </a:prstGeom>
          <a:ln w="19050" cap="flat">
            <a:solidFill>
              <a:srgbClr val="2B2E33"/>
            </a:solidFill>
            <a:prstDash val="solid"/>
            <a:headEnd type="none" w="sm" len="sm"/>
            <a:tailEnd type="none" w="sm" len="sm"/>
          </a:ln>
        </p:spPr>
        <p:txBody>
          <a:bodyPr/>
          <a:lstStyle/>
          <a:p>
            <a:endParaRPr lang="en-HK"/>
          </a:p>
        </p:txBody>
      </p:sp>
      <p:sp>
        <p:nvSpPr>
          <p:cNvPr id="6" name="Freeform 6"/>
          <p:cNvSpPr/>
          <p:nvPr/>
        </p:nvSpPr>
        <p:spPr>
          <a:xfrm rot="-1460298">
            <a:off x="17705041" y="9361635"/>
            <a:ext cx="1390701" cy="2194400"/>
          </a:xfrm>
          <a:custGeom>
            <a:avLst/>
            <a:gdLst/>
            <a:ahLst/>
            <a:cxnLst/>
            <a:rect l="l" t="t" r="r" b="b"/>
            <a:pathLst>
              <a:path w="1390701" h="2194400">
                <a:moveTo>
                  <a:pt x="0" y="0"/>
                </a:moveTo>
                <a:lnTo>
                  <a:pt x="1390701" y="0"/>
                </a:lnTo>
                <a:lnTo>
                  <a:pt x="1390701" y="2194400"/>
                </a:lnTo>
                <a:lnTo>
                  <a:pt x="0" y="2194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HK"/>
          </a:p>
        </p:txBody>
      </p:sp>
      <p:sp>
        <p:nvSpPr>
          <p:cNvPr id="7" name="Freeform 7"/>
          <p:cNvSpPr/>
          <p:nvPr/>
        </p:nvSpPr>
        <p:spPr>
          <a:xfrm>
            <a:off x="10210800" y="3911040"/>
            <a:ext cx="2830354" cy="2864972"/>
          </a:xfrm>
          <a:custGeom>
            <a:avLst/>
            <a:gdLst/>
            <a:ahLst/>
            <a:cxnLst/>
            <a:rect l="l" t="t" r="r" b="b"/>
            <a:pathLst>
              <a:path w="2830354" h="2864972">
                <a:moveTo>
                  <a:pt x="0" y="0"/>
                </a:moveTo>
                <a:lnTo>
                  <a:pt x="2830354" y="0"/>
                </a:lnTo>
                <a:lnTo>
                  <a:pt x="2830354" y="2864972"/>
                </a:lnTo>
                <a:lnTo>
                  <a:pt x="0" y="28649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HK"/>
          </a:p>
        </p:txBody>
      </p:sp>
      <p:sp>
        <p:nvSpPr>
          <p:cNvPr id="8" name="TextBox 8"/>
          <p:cNvSpPr txBox="1"/>
          <p:nvPr/>
        </p:nvSpPr>
        <p:spPr>
          <a:xfrm>
            <a:off x="5408514" y="4021792"/>
            <a:ext cx="7470970" cy="1323975"/>
          </a:xfrm>
          <a:prstGeom prst="rect">
            <a:avLst/>
          </a:prstGeom>
        </p:spPr>
        <p:txBody>
          <a:bodyPr lIns="0" tIns="0" rIns="0" bIns="0" rtlCol="0" anchor="t">
            <a:spAutoFit/>
          </a:bodyPr>
          <a:lstStyle/>
          <a:p>
            <a:pPr algn="ctr">
              <a:lnSpc>
                <a:spcPts val="10432"/>
              </a:lnSpc>
            </a:pPr>
            <a:r>
              <a:rPr lang="en-HK" sz="8693" dirty="0">
                <a:solidFill>
                  <a:srgbClr val="000000"/>
                </a:solidFill>
                <a:latin typeface="Montserrat Bold"/>
              </a:rPr>
              <a:t>Q&amp;A</a:t>
            </a:r>
            <a:endParaRPr lang="en-US" sz="8693" dirty="0">
              <a:solidFill>
                <a:srgbClr val="000000"/>
              </a:solidFill>
              <a:latin typeface="Montserrat Bold"/>
            </a:endParaRPr>
          </a:p>
        </p:txBody>
      </p:sp>
    </p:spTree>
    <p:extLst>
      <p:ext uri="{BB962C8B-B14F-4D97-AF65-F5344CB8AC3E}">
        <p14:creationId xmlns:p14="http://schemas.microsoft.com/office/powerpoint/2010/main" val="963867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045997">
            <a:off x="15925394" y="9051971"/>
            <a:ext cx="4136590" cy="2132068"/>
          </a:xfrm>
          <a:custGeom>
            <a:avLst/>
            <a:gdLst/>
            <a:ahLst/>
            <a:cxnLst/>
            <a:rect l="l" t="t" r="r" b="b"/>
            <a:pathLst>
              <a:path w="4136590" h="2132068">
                <a:moveTo>
                  <a:pt x="0" y="0"/>
                </a:moveTo>
                <a:lnTo>
                  <a:pt x="4136591" y="0"/>
                </a:lnTo>
                <a:lnTo>
                  <a:pt x="4136591" y="2132068"/>
                </a:lnTo>
                <a:lnTo>
                  <a:pt x="0" y="21320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HK"/>
          </a:p>
        </p:txBody>
      </p:sp>
      <p:grpSp>
        <p:nvGrpSpPr>
          <p:cNvPr id="5" name="Group 5"/>
          <p:cNvGrpSpPr/>
          <p:nvPr/>
        </p:nvGrpSpPr>
        <p:grpSpPr>
          <a:xfrm>
            <a:off x="751704" y="3248558"/>
            <a:ext cx="5302069" cy="2749663"/>
            <a:chOff x="0" y="0"/>
            <a:chExt cx="765631" cy="380361"/>
          </a:xfrm>
        </p:grpSpPr>
        <p:sp>
          <p:nvSpPr>
            <p:cNvPr id="6" name="Freeform 6"/>
            <p:cNvSpPr/>
            <p:nvPr/>
          </p:nvSpPr>
          <p:spPr>
            <a:xfrm>
              <a:off x="0" y="0"/>
              <a:ext cx="765631" cy="380361"/>
            </a:xfrm>
            <a:custGeom>
              <a:avLst/>
              <a:gdLst/>
              <a:ahLst/>
              <a:cxnLst/>
              <a:rect l="l" t="t" r="r" b="b"/>
              <a:pathLst>
                <a:path w="765631" h="380361">
                  <a:moveTo>
                    <a:pt x="0" y="0"/>
                  </a:moveTo>
                  <a:lnTo>
                    <a:pt x="765631" y="0"/>
                  </a:lnTo>
                  <a:lnTo>
                    <a:pt x="765631" y="380361"/>
                  </a:lnTo>
                  <a:lnTo>
                    <a:pt x="0" y="380361"/>
                  </a:lnTo>
                  <a:close/>
                </a:path>
              </a:pathLst>
            </a:custGeom>
            <a:blipFill>
              <a:blip r:embed="rId5"/>
              <a:stretch>
                <a:fillRect t="-7825" b="-7825"/>
              </a:stretch>
            </a:blipFill>
          </p:spPr>
          <p:txBody>
            <a:bodyPr/>
            <a:lstStyle/>
            <a:p>
              <a:endParaRPr lang="en-HK"/>
            </a:p>
          </p:txBody>
        </p:sp>
      </p:grpSp>
      <p:sp>
        <p:nvSpPr>
          <p:cNvPr id="7" name="AutoShape 7"/>
          <p:cNvSpPr/>
          <p:nvPr/>
        </p:nvSpPr>
        <p:spPr>
          <a:xfrm>
            <a:off x="747693" y="2476574"/>
            <a:ext cx="16792613" cy="0"/>
          </a:xfrm>
          <a:prstGeom prst="line">
            <a:avLst/>
          </a:prstGeom>
          <a:ln w="19050" cap="flat">
            <a:solidFill>
              <a:srgbClr val="2B2E33"/>
            </a:solidFill>
            <a:prstDash val="solid"/>
            <a:headEnd type="none" w="sm" len="sm"/>
            <a:tailEnd type="none" w="sm" len="sm"/>
          </a:ln>
        </p:spPr>
        <p:txBody>
          <a:bodyPr/>
          <a:lstStyle/>
          <a:p>
            <a:endParaRPr lang="en-HK"/>
          </a:p>
        </p:txBody>
      </p:sp>
      <p:sp>
        <p:nvSpPr>
          <p:cNvPr id="8" name="Freeform 8"/>
          <p:cNvSpPr/>
          <p:nvPr/>
        </p:nvSpPr>
        <p:spPr>
          <a:xfrm rot="-5400000">
            <a:off x="-490368" y="8109321"/>
            <a:ext cx="980736" cy="594571"/>
          </a:xfrm>
          <a:custGeom>
            <a:avLst/>
            <a:gdLst/>
            <a:ahLst/>
            <a:cxnLst/>
            <a:rect l="l" t="t" r="r" b="b"/>
            <a:pathLst>
              <a:path w="980736" h="594571">
                <a:moveTo>
                  <a:pt x="0" y="0"/>
                </a:moveTo>
                <a:lnTo>
                  <a:pt x="980736" y="0"/>
                </a:lnTo>
                <a:lnTo>
                  <a:pt x="980736" y="594572"/>
                </a:lnTo>
                <a:lnTo>
                  <a:pt x="0" y="594572"/>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en-HK"/>
          </a:p>
        </p:txBody>
      </p:sp>
      <p:sp>
        <p:nvSpPr>
          <p:cNvPr id="9" name="Freeform 9"/>
          <p:cNvSpPr/>
          <p:nvPr/>
        </p:nvSpPr>
        <p:spPr>
          <a:xfrm flipH="1" flipV="1">
            <a:off x="-1235681" y="-1352137"/>
            <a:ext cx="3122436" cy="3161961"/>
          </a:xfrm>
          <a:custGeom>
            <a:avLst/>
            <a:gdLst/>
            <a:ahLst/>
            <a:cxnLst/>
            <a:rect l="l" t="t" r="r" b="b"/>
            <a:pathLst>
              <a:path w="3122436" h="3161961">
                <a:moveTo>
                  <a:pt x="3122436" y="3161961"/>
                </a:moveTo>
                <a:lnTo>
                  <a:pt x="0" y="3161961"/>
                </a:lnTo>
                <a:lnTo>
                  <a:pt x="0" y="0"/>
                </a:lnTo>
                <a:lnTo>
                  <a:pt x="3122436" y="0"/>
                </a:lnTo>
                <a:lnTo>
                  <a:pt x="3122436" y="3161961"/>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HK"/>
          </a:p>
        </p:txBody>
      </p:sp>
      <p:sp>
        <p:nvSpPr>
          <p:cNvPr id="10" name="TextBox 10"/>
          <p:cNvSpPr txBox="1"/>
          <p:nvPr/>
        </p:nvSpPr>
        <p:spPr>
          <a:xfrm>
            <a:off x="7114182" y="5511339"/>
            <a:ext cx="10145769" cy="3095912"/>
          </a:xfrm>
          <a:prstGeom prst="rect">
            <a:avLst/>
          </a:prstGeom>
        </p:spPr>
        <p:txBody>
          <a:bodyPr wrap="square" lIns="0" tIns="0" rIns="0" bIns="0" rtlCol="0" anchor="t">
            <a:spAutoFit/>
          </a:bodyPr>
          <a:lstStyle/>
          <a:p>
            <a:pPr algn="l">
              <a:lnSpc>
                <a:spcPts val="2700"/>
              </a:lnSpc>
            </a:pPr>
            <a:r>
              <a:rPr lang="en-US" sz="2000" dirty="0">
                <a:solidFill>
                  <a:srgbClr val="26292E"/>
                </a:solidFill>
                <a:latin typeface="Open Sans Bold"/>
              </a:rPr>
              <a:t>Industry Leadership:</a:t>
            </a:r>
            <a:r>
              <a:rPr lang="en-US" sz="2000" dirty="0">
                <a:solidFill>
                  <a:srgbClr val="26292E"/>
                </a:solidFill>
                <a:latin typeface="Open Sans"/>
              </a:rPr>
              <a:t> </a:t>
            </a:r>
            <a:br>
              <a:rPr lang="en-US" sz="2000" dirty="0">
                <a:solidFill>
                  <a:srgbClr val="26292E"/>
                </a:solidFill>
                <a:latin typeface="Open Sans"/>
              </a:rPr>
            </a:br>
            <a:r>
              <a:rPr lang="en-GB" sz="2000" dirty="0">
                <a:solidFill>
                  <a:srgbClr val="26292E"/>
                </a:solidFill>
                <a:latin typeface="Open Sans"/>
              </a:rPr>
              <a:t>As a </a:t>
            </a:r>
            <a:r>
              <a:rPr lang="en-GB" sz="2000" dirty="0">
                <a:solidFill>
                  <a:schemeClr val="accent1"/>
                </a:solidFill>
                <a:latin typeface="Open Sans"/>
              </a:rPr>
              <a:t>leading B2B organization</a:t>
            </a:r>
            <a:r>
              <a:rPr lang="en-GB" sz="2000" dirty="0">
                <a:solidFill>
                  <a:srgbClr val="26292E"/>
                </a:solidFill>
                <a:latin typeface="Open Sans"/>
              </a:rPr>
              <a:t>, Informa Markets Asia excels in </a:t>
            </a:r>
            <a:r>
              <a:rPr lang="en-GB" sz="2000" dirty="0">
                <a:solidFill>
                  <a:schemeClr val="accent1"/>
                </a:solidFill>
                <a:latin typeface="Open Sans"/>
              </a:rPr>
              <a:t>organizing world-class exhibitions, conferences, and events </a:t>
            </a:r>
            <a:r>
              <a:rPr lang="en-GB" sz="2000" dirty="0">
                <a:solidFill>
                  <a:srgbClr val="26292E"/>
                </a:solidFill>
                <a:latin typeface="Open Sans"/>
              </a:rPr>
              <a:t>across various global industries, staying at the forefront of industry trends and innovations.</a:t>
            </a:r>
            <a:endParaRPr lang="en-US" sz="2000" dirty="0">
              <a:solidFill>
                <a:srgbClr val="26292E"/>
              </a:solidFill>
              <a:latin typeface="Open Sans"/>
            </a:endParaRPr>
          </a:p>
          <a:p>
            <a:pPr algn="l">
              <a:lnSpc>
                <a:spcPts val="2700"/>
              </a:lnSpc>
            </a:pPr>
            <a:endParaRPr lang="en-US" sz="2000" dirty="0">
              <a:solidFill>
                <a:srgbClr val="26292E"/>
              </a:solidFill>
              <a:latin typeface="Open Sans"/>
            </a:endParaRPr>
          </a:p>
          <a:p>
            <a:pPr algn="l">
              <a:lnSpc>
                <a:spcPts val="2700"/>
              </a:lnSpc>
            </a:pPr>
            <a:r>
              <a:rPr lang="en-US" sz="2000" dirty="0">
                <a:solidFill>
                  <a:srgbClr val="26292E"/>
                </a:solidFill>
                <a:latin typeface="Open Sans Bold"/>
              </a:rPr>
              <a:t>Commitment to Learning and Innovation:</a:t>
            </a:r>
            <a:r>
              <a:rPr lang="en-US" sz="2000" dirty="0">
                <a:solidFill>
                  <a:srgbClr val="26292E"/>
                </a:solidFill>
                <a:latin typeface="Open Sans"/>
              </a:rPr>
              <a:t> </a:t>
            </a:r>
            <a:br>
              <a:rPr lang="en-US" sz="2000" dirty="0">
                <a:solidFill>
                  <a:srgbClr val="26292E"/>
                </a:solidFill>
                <a:latin typeface="Open Sans"/>
              </a:rPr>
            </a:br>
            <a:r>
              <a:rPr lang="en-GB" sz="2000" dirty="0">
                <a:solidFill>
                  <a:srgbClr val="26292E"/>
                </a:solidFill>
                <a:latin typeface="Open Sans"/>
              </a:rPr>
              <a:t>The company </a:t>
            </a:r>
            <a:r>
              <a:rPr lang="en-GB" sz="2000" dirty="0">
                <a:solidFill>
                  <a:schemeClr val="accent1"/>
                </a:solidFill>
                <a:latin typeface="Open Sans"/>
              </a:rPr>
              <a:t>emphasizes continuous learning and innovation</a:t>
            </a:r>
            <a:r>
              <a:rPr lang="en-GB" sz="2000" dirty="0">
                <a:solidFill>
                  <a:srgbClr val="26292E"/>
                </a:solidFill>
                <a:latin typeface="Open Sans"/>
              </a:rPr>
              <a:t>, investing in the professional development of its team members. This </a:t>
            </a:r>
            <a:r>
              <a:rPr lang="en-GB" sz="2000" dirty="0">
                <a:solidFill>
                  <a:schemeClr val="accent1"/>
                </a:solidFill>
                <a:latin typeface="Open Sans"/>
              </a:rPr>
              <a:t>enhances internal capabilities and enriches client and partner experiences</a:t>
            </a:r>
            <a:r>
              <a:rPr lang="en-GB" sz="2000" dirty="0">
                <a:solidFill>
                  <a:srgbClr val="26292E"/>
                </a:solidFill>
                <a:latin typeface="Open Sans"/>
              </a:rPr>
              <a:t>.</a:t>
            </a:r>
            <a:endParaRPr lang="en-US" sz="2000" dirty="0">
              <a:solidFill>
                <a:srgbClr val="26292E"/>
              </a:solidFill>
              <a:latin typeface="Open Sans"/>
            </a:endParaRPr>
          </a:p>
        </p:txBody>
      </p:sp>
      <p:sp>
        <p:nvSpPr>
          <p:cNvPr id="11" name="TextBox 11"/>
          <p:cNvSpPr txBox="1"/>
          <p:nvPr/>
        </p:nvSpPr>
        <p:spPr>
          <a:xfrm>
            <a:off x="747693" y="733499"/>
            <a:ext cx="10957975" cy="1085850"/>
          </a:xfrm>
          <a:prstGeom prst="rect">
            <a:avLst/>
          </a:prstGeom>
        </p:spPr>
        <p:txBody>
          <a:bodyPr lIns="0" tIns="0" rIns="0" bIns="0" rtlCol="0" anchor="t">
            <a:spAutoFit/>
          </a:bodyPr>
          <a:lstStyle/>
          <a:p>
            <a:pPr algn="l">
              <a:lnSpc>
                <a:spcPts val="8501"/>
              </a:lnSpc>
            </a:pPr>
            <a:r>
              <a:rPr lang="en-US" sz="7084">
                <a:solidFill>
                  <a:srgbClr val="2B2E33"/>
                </a:solidFill>
                <a:latin typeface="Montserrat Bold"/>
              </a:rPr>
              <a:t>WHO WE ARE</a:t>
            </a:r>
          </a:p>
        </p:txBody>
      </p:sp>
      <p:sp>
        <p:nvSpPr>
          <p:cNvPr id="12" name="TextBox 12"/>
          <p:cNvSpPr txBox="1"/>
          <p:nvPr/>
        </p:nvSpPr>
        <p:spPr>
          <a:xfrm>
            <a:off x="7146267" y="3248558"/>
            <a:ext cx="3995466" cy="431121"/>
          </a:xfrm>
          <a:prstGeom prst="rect">
            <a:avLst/>
          </a:prstGeom>
        </p:spPr>
        <p:txBody>
          <a:bodyPr lIns="0" tIns="0" rIns="0" bIns="0" rtlCol="0" anchor="t">
            <a:spAutoFit/>
          </a:bodyPr>
          <a:lstStyle/>
          <a:p>
            <a:pPr algn="l">
              <a:lnSpc>
                <a:spcPts val="3537"/>
              </a:lnSpc>
            </a:pPr>
            <a:r>
              <a:rPr lang="en-US" sz="2800" dirty="0">
                <a:solidFill>
                  <a:srgbClr val="2B2E33"/>
                </a:solidFill>
                <a:latin typeface="Open Sans Bold"/>
              </a:rPr>
              <a:t>Our Mission:</a:t>
            </a:r>
          </a:p>
        </p:txBody>
      </p:sp>
      <p:sp>
        <p:nvSpPr>
          <p:cNvPr id="13" name="TextBox 13"/>
          <p:cNvSpPr txBox="1"/>
          <p:nvPr/>
        </p:nvSpPr>
        <p:spPr>
          <a:xfrm>
            <a:off x="7163067" y="3769969"/>
            <a:ext cx="10096885" cy="1364669"/>
          </a:xfrm>
          <a:prstGeom prst="rect">
            <a:avLst/>
          </a:prstGeom>
        </p:spPr>
        <p:txBody>
          <a:bodyPr wrap="square" lIns="0" tIns="0" rIns="0" bIns="0" rtlCol="0" anchor="t">
            <a:spAutoFit/>
          </a:bodyPr>
          <a:lstStyle/>
          <a:p>
            <a:pPr algn="l">
              <a:lnSpc>
                <a:spcPts val="2743"/>
              </a:lnSpc>
            </a:pPr>
            <a:r>
              <a:rPr lang="en-GB" sz="2000" dirty="0">
                <a:solidFill>
                  <a:srgbClr val="26292E"/>
                </a:solidFill>
                <a:latin typeface="Open Sans"/>
              </a:rPr>
              <a:t>Informa Markets Asia aims to offer visitors, exhibitors, and partners insights into their future and unlock transformative business opportunities. </a:t>
            </a:r>
            <a:r>
              <a:rPr lang="en-GB" sz="2000" dirty="0">
                <a:solidFill>
                  <a:schemeClr val="accent1"/>
                </a:solidFill>
                <a:latin typeface="Open Sans"/>
              </a:rPr>
              <a:t>The mission is to foster a culture of learning and innovation </a:t>
            </a:r>
            <a:r>
              <a:rPr lang="en-GB" sz="2000" dirty="0">
                <a:solidFill>
                  <a:srgbClr val="26292E"/>
                </a:solidFill>
                <a:latin typeface="Open Sans"/>
              </a:rPr>
              <a:t>that </a:t>
            </a:r>
            <a:r>
              <a:rPr lang="en-GB" sz="2000" dirty="0">
                <a:solidFill>
                  <a:schemeClr val="accent1"/>
                </a:solidFill>
                <a:latin typeface="Open Sans"/>
              </a:rPr>
              <a:t>drives business transformation and keeps things exciting.</a:t>
            </a:r>
            <a:endParaRPr lang="en-US" sz="2000" dirty="0">
              <a:solidFill>
                <a:schemeClr val="accent1"/>
              </a:solidFill>
              <a:latin typeface="Open Sans"/>
            </a:endParaRPr>
          </a:p>
        </p:txBody>
      </p:sp>
      <p:pic>
        <p:nvPicPr>
          <p:cNvPr id="14" name="Picture 13">
            <a:extLst>
              <a:ext uri="{FF2B5EF4-FFF2-40B4-BE49-F238E27FC236}">
                <a16:creationId xmlns:a16="http://schemas.microsoft.com/office/drawing/2014/main" id="{28C69B5A-707C-667F-052F-CA141D409F4E}"/>
              </a:ext>
            </a:extLst>
          </p:cNvPr>
          <p:cNvPicPr>
            <a:picLocks noChangeAspect="1"/>
          </p:cNvPicPr>
          <p:nvPr/>
        </p:nvPicPr>
        <p:blipFill rotWithShape="1">
          <a:blip r:embed="rId10"/>
          <a:srcRect t="7551" b="12814"/>
          <a:stretch/>
        </p:blipFill>
        <p:spPr>
          <a:xfrm>
            <a:off x="747693" y="6156618"/>
            <a:ext cx="5326132" cy="282696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p:cNvSpPr/>
          <p:nvPr/>
        </p:nvSpPr>
        <p:spPr>
          <a:xfrm>
            <a:off x="747693" y="9039225"/>
            <a:ext cx="16792613" cy="0"/>
          </a:xfrm>
          <a:prstGeom prst="line">
            <a:avLst/>
          </a:prstGeom>
          <a:ln w="19050" cap="flat">
            <a:solidFill>
              <a:srgbClr val="2B2E33"/>
            </a:solidFill>
            <a:prstDash val="solid"/>
            <a:headEnd type="none" w="sm" len="sm"/>
            <a:tailEnd type="none" w="sm" len="sm"/>
          </a:ln>
        </p:spPr>
        <p:txBody>
          <a:bodyPr/>
          <a:lstStyle/>
          <a:p>
            <a:endParaRPr lang="en-HK"/>
          </a:p>
        </p:txBody>
      </p:sp>
      <p:sp>
        <p:nvSpPr>
          <p:cNvPr id="7" name="AutoShape 7"/>
          <p:cNvSpPr/>
          <p:nvPr/>
        </p:nvSpPr>
        <p:spPr>
          <a:xfrm>
            <a:off x="747693" y="2096685"/>
            <a:ext cx="16792613" cy="0"/>
          </a:xfrm>
          <a:prstGeom prst="line">
            <a:avLst/>
          </a:prstGeom>
          <a:ln w="19050" cap="flat">
            <a:solidFill>
              <a:srgbClr val="505050"/>
            </a:solidFill>
            <a:prstDash val="solid"/>
            <a:headEnd type="none" w="sm" len="sm"/>
            <a:tailEnd type="none" w="sm" len="sm"/>
          </a:ln>
        </p:spPr>
        <p:txBody>
          <a:bodyPr/>
          <a:lstStyle/>
          <a:p>
            <a:endParaRPr lang="en-HK"/>
          </a:p>
        </p:txBody>
      </p:sp>
      <p:sp>
        <p:nvSpPr>
          <p:cNvPr id="8" name="Freeform 8"/>
          <p:cNvSpPr/>
          <p:nvPr/>
        </p:nvSpPr>
        <p:spPr>
          <a:xfrm rot="-5400000">
            <a:off x="-490368" y="4970829"/>
            <a:ext cx="980736" cy="594571"/>
          </a:xfrm>
          <a:custGeom>
            <a:avLst/>
            <a:gdLst/>
            <a:ahLst/>
            <a:cxnLst/>
            <a:rect l="l" t="t" r="r" b="b"/>
            <a:pathLst>
              <a:path w="980736" h="594571">
                <a:moveTo>
                  <a:pt x="0" y="0"/>
                </a:moveTo>
                <a:lnTo>
                  <a:pt x="980736" y="0"/>
                </a:lnTo>
                <a:lnTo>
                  <a:pt x="980736" y="594571"/>
                </a:lnTo>
                <a:lnTo>
                  <a:pt x="0" y="59457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HK"/>
          </a:p>
        </p:txBody>
      </p:sp>
      <p:sp>
        <p:nvSpPr>
          <p:cNvPr id="9" name="Freeform 9"/>
          <p:cNvSpPr/>
          <p:nvPr/>
        </p:nvSpPr>
        <p:spPr>
          <a:xfrm>
            <a:off x="17540307" y="8676472"/>
            <a:ext cx="1390701" cy="2194400"/>
          </a:xfrm>
          <a:custGeom>
            <a:avLst/>
            <a:gdLst/>
            <a:ahLst/>
            <a:cxnLst/>
            <a:rect l="l" t="t" r="r" b="b"/>
            <a:pathLst>
              <a:path w="1390701" h="2194400">
                <a:moveTo>
                  <a:pt x="0" y="0"/>
                </a:moveTo>
                <a:lnTo>
                  <a:pt x="1390700" y="0"/>
                </a:lnTo>
                <a:lnTo>
                  <a:pt x="1390700" y="2194400"/>
                </a:lnTo>
                <a:lnTo>
                  <a:pt x="0" y="21944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HK"/>
          </a:p>
        </p:txBody>
      </p:sp>
      <p:sp>
        <p:nvSpPr>
          <p:cNvPr id="10" name="Freeform 10"/>
          <p:cNvSpPr/>
          <p:nvPr/>
        </p:nvSpPr>
        <p:spPr>
          <a:xfrm>
            <a:off x="-546056" y="-729615"/>
            <a:ext cx="2480000" cy="2185500"/>
          </a:xfrm>
          <a:custGeom>
            <a:avLst/>
            <a:gdLst/>
            <a:ahLst/>
            <a:cxnLst/>
            <a:rect l="l" t="t" r="r" b="b"/>
            <a:pathLst>
              <a:path w="2480000" h="2185500">
                <a:moveTo>
                  <a:pt x="0" y="0"/>
                </a:moveTo>
                <a:lnTo>
                  <a:pt x="2480000" y="0"/>
                </a:lnTo>
                <a:lnTo>
                  <a:pt x="2480000" y="2185500"/>
                </a:lnTo>
                <a:lnTo>
                  <a:pt x="0" y="21855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HK"/>
          </a:p>
        </p:txBody>
      </p:sp>
      <p:sp>
        <p:nvSpPr>
          <p:cNvPr id="11" name="TextBox 11"/>
          <p:cNvSpPr txBox="1"/>
          <p:nvPr/>
        </p:nvSpPr>
        <p:spPr>
          <a:xfrm>
            <a:off x="2474449" y="699403"/>
            <a:ext cx="13339102" cy="876300"/>
          </a:xfrm>
          <a:prstGeom prst="rect">
            <a:avLst/>
          </a:prstGeom>
        </p:spPr>
        <p:txBody>
          <a:bodyPr lIns="0" tIns="0" rIns="0" bIns="0" rtlCol="0" anchor="t">
            <a:spAutoFit/>
          </a:bodyPr>
          <a:lstStyle/>
          <a:p>
            <a:pPr algn="ctr">
              <a:lnSpc>
                <a:spcPts val="6959"/>
              </a:lnSpc>
            </a:pPr>
            <a:r>
              <a:rPr lang="en-US" sz="5799" dirty="0">
                <a:solidFill>
                  <a:srgbClr val="2B2E33"/>
                </a:solidFill>
                <a:latin typeface="Montserrat Bold"/>
              </a:rPr>
              <a:t>THE CHALLENGES WE FACE</a:t>
            </a:r>
          </a:p>
        </p:txBody>
      </p:sp>
      <p:sp>
        <p:nvSpPr>
          <p:cNvPr id="12" name="TextBox 12"/>
          <p:cNvSpPr txBox="1"/>
          <p:nvPr/>
        </p:nvSpPr>
        <p:spPr>
          <a:xfrm>
            <a:off x="6705600" y="2620473"/>
            <a:ext cx="9890469" cy="5936562"/>
          </a:xfrm>
          <a:prstGeom prst="rect">
            <a:avLst/>
          </a:prstGeom>
        </p:spPr>
        <p:txBody>
          <a:bodyPr lIns="0" tIns="0" rIns="0" bIns="0" rtlCol="0" anchor="t">
            <a:spAutoFit/>
          </a:bodyPr>
          <a:lstStyle/>
          <a:p>
            <a:pPr marL="474975" lvl="1" indent="-237487" algn="l">
              <a:lnSpc>
                <a:spcPts val="3079"/>
              </a:lnSpc>
              <a:buFont typeface="Arial"/>
              <a:buChar char="•"/>
            </a:pPr>
            <a:r>
              <a:rPr lang="en-US" sz="2199" dirty="0">
                <a:solidFill>
                  <a:srgbClr val="000000"/>
                </a:solidFill>
                <a:latin typeface="Open Sans Bold"/>
              </a:rPr>
              <a:t>Shifting Work Paradigms:</a:t>
            </a:r>
            <a:r>
              <a:rPr lang="en-US" sz="2199" dirty="0">
                <a:solidFill>
                  <a:srgbClr val="000000"/>
                </a:solidFill>
                <a:latin typeface="Open Sans"/>
              </a:rPr>
              <a:t> </a:t>
            </a:r>
            <a:br>
              <a:rPr lang="en-US" sz="2199" dirty="0">
                <a:solidFill>
                  <a:srgbClr val="000000"/>
                </a:solidFill>
                <a:latin typeface="Open Sans"/>
              </a:rPr>
            </a:br>
            <a:r>
              <a:rPr lang="en-GB" sz="2199" dirty="0">
                <a:solidFill>
                  <a:srgbClr val="000000"/>
                </a:solidFill>
                <a:latin typeface="Open Sans"/>
              </a:rPr>
              <a:t>The work environment has drastically changed, with increased emphasis on work-life balance, job satisfaction, and flexible, smart working environments. Employees seek roles </a:t>
            </a:r>
            <a:r>
              <a:rPr lang="en-GB" sz="2199" dirty="0">
                <a:solidFill>
                  <a:schemeClr val="accent1"/>
                </a:solidFill>
                <a:latin typeface="Open Sans"/>
              </a:rPr>
              <a:t>that offer purpose and </a:t>
            </a:r>
            <a:r>
              <a:rPr lang="en-GB" sz="2199" dirty="0" err="1">
                <a:solidFill>
                  <a:schemeClr val="accent1"/>
                </a:solidFill>
                <a:latin typeface="Open Sans"/>
              </a:rPr>
              <a:t>fulfillment</a:t>
            </a:r>
            <a:r>
              <a:rPr lang="en-GB" sz="2199" dirty="0">
                <a:solidFill>
                  <a:schemeClr val="accent1"/>
                </a:solidFill>
                <a:latin typeface="Open Sans"/>
              </a:rPr>
              <a:t> beyond just a </a:t>
            </a:r>
            <a:r>
              <a:rPr lang="en-GB" sz="2199" dirty="0" err="1">
                <a:solidFill>
                  <a:schemeClr val="accent1"/>
                </a:solidFill>
                <a:latin typeface="Open Sans"/>
              </a:rPr>
              <a:t>paycheck</a:t>
            </a:r>
            <a:r>
              <a:rPr lang="en-GB" sz="2199" dirty="0">
                <a:solidFill>
                  <a:srgbClr val="000000"/>
                </a:solidFill>
                <a:latin typeface="Open Sans"/>
              </a:rPr>
              <a:t>.</a:t>
            </a:r>
            <a:br>
              <a:rPr lang="en-GB" sz="2199" dirty="0">
                <a:solidFill>
                  <a:srgbClr val="000000"/>
                </a:solidFill>
                <a:latin typeface="Open Sans"/>
              </a:rPr>
            </a:br>
            <a:endParaRPr lang="en-US" sz="2199" dirty="0">
              <a:solidFill>
                <a:srgbClr val="000000"/>
              </a:solidFill>
              <a:latin typeface="Open Sans"/>
            </a:endParaRPr>
          </a:p>
          <a:p>
            <a:pPr marL="474975" lvl="1" indent="-237487" algn="l">
              <a:lnSpc>
                <a:spcPts val="3079"/>
              </a:lnSpc>
              <a:buFont typeface="Arial"/>
              <a:buChar char="•"/>
            </a:pPr>
            <a:r>
              <a:rPr lang="en-US" sz="2199" dirty="0">
                <a:solidFill>
                  <a:srgbClr val="000000"/>
                </a:solidFill>
                <a:latin typeface="Open Sans Bold"/>
              </a:rPr>
              <a:t>Evolving Employee Expectations:</a:t>
            </a:r>
            <a:r>
              <a:rPr lang="en-US" sz="2199" dirty="0">
                <a:solidFill>
                  <a:srgbClr val="000000"/>
                </a:solidFill>
                <a:latin typeface="Open Sans"/>
              </a:rPr>
              <a:t> </a:t>
            </a:r>
            <a:br>
              <a:rPr lang="en-US" sz="2199" dirty="0">
                <a:solidFill>
                  <a:srgbClr val="000000"/>
                </a:solidFill>
                <a:latin typeface="Open Sans"/>
              </a:rPr>
            </a:br>
            <a:r>
              <a:rPr lang="en-GB" sz="2199" dirty="0">
                <a:solidFill>
                  <a:srgbClr val="000000"/>
                </a:solidFill>
                <a:latin typeface="Open Sans"/>
              </a:rPr>
              <a:t>Modern employees prefer </a:t>
            </a:r>
            <a:r>
              <a:rPr lang="en-GB" sz="2199" dirty="0">
                <a:solidFill>
                  <a:schemeClr val="accent1"/>
                </a:solidFill>
                <a:latin typeface="Open Sans"/>
              </a:rPr>
              <a:t>flexible work schedules </a:t>
            </a:r>
            <a:r>
              <a:rPr lang="en-GB" sz="2199" dirty="0">
                <a:solidFill>
                  <a:srgbClr val="000000"/>
                </a:solidFill>
                <a:latin typeface="Open Sans"/>
              </a:rPr>
              <a:t>that fit around their lives, valuing equality, freedom, and flexibility in their work.</a:t>
            </a:r>
            <a:br>
              <a:rPr lang="en-GB" sz="2199" dirty="0">
                <a:solidFill>
                  <a:srgbClr val="000000"/>
                </a:solidFill>
                <a:latin typeface="Open Sans"/>
              </a:rPr>
            </a:br>
            <a:endParaRPr lang="en-US" sz="2199" dirty="0">
              <a:solidFill>
                <a:srgbClr val="000000"/>
              </a:solidFill>
              <a:latin typeface="Open Sans"/>
            </a:endParaRPr>
          </a:p>
          <a:p>
            <a:pPr marL="474975" lvl="1" indent="-237487" algn="l">
              <a:lnSpc>
                <a:spcPts val="3079"/>
              </a:lnSpc>
              <a:buFont typeface="Arial"/>
              <a:buChar char="•"/>
            </a:pPr>
            <a:r>
              <a:rPr lang="en-US" sz="2199" dirty="0">
                <a:solidFill>
                  <a:srgbClr val="000000"/>
                </a:solidFill>
                <a:latin typeface="Open Sans Bold"/>
              </a:rPr>
              <a:t>Our Response:</a:t>
            </a:r>
            <a:r>
              <a:rPr lang="en-US" sz="2199" dirty="0">
                <a:solidFill>
                  <a:srgbClr val="000000"/>
                </a:solidFill>
                <a:latin typeface="Open Sans"/>
              </a:rPr>
              <a:t> </a:t>
            </a:r>
            <a:br>
              <a:rPr lang="en-US" sz="2199" dirty="0">
                <a:solidFill>
                  <a:srgbClr val="000000"/>
                </a:solidFill>
                <a:latin typeface="Open Sans"/>
              </a:rPr>
            </a:br>
            <a:r>
              <a:rPr lang="en-GB" sz="2199" dirty="0">
                <a:solidFill>
                  <a:srgbClr val="000000"/>
                </a:solidFill>
                <a:latin typeface="Open Sans"/>
              </a:rPr>
              <a:t>To adapt, we </a:t>
            </a:r>
            <a:r>
              <a:rPr lang="en-GB" sz="2199" dirty="0">
                <a:solidFill>
                  <a:schemeClr val="accent1"/>
                </a:solidFill>
                <a:latin typeface="Open Sans"/>
              </a:rPr>
              <a:t>must be innovative, creative, and insightful towards our team members </a:t>
            </a:r>
            <a:r>
              <a:rPr lang="en-GB" sz="2199" dirty="0">
                <a:solidFill>
                  <a:srgbClr val="000000"/>
                </a:solidFill>
                <a:latin typeface="Open Sans"/>
              </a:rPr>
              <a:t>by embracing new working methods, offering flexible schedules, and fostering a supportive environment where employees feel valued and empowered.</a:t>
            </a:r>
            <a:endParaRPr lang="en-US" sz="2199" dirty="0">
              <a:solidFill>
                <a:srgbClr val="000000"/>
              </a:solidFill>
              <a:latin typeface="Open Sans"/>
            </a:endParaRPr>
          </a:p>
        </p:txBody>
      </p:sp>
      <p:pic>
        <p:nvPicPr>
          <p:cNvPr id="2050" name="Picture 2" descr="No alt text provided for this image">
            <a:extLst>
              <a:ext uri="{FF2B5EF4-FFF2-40B4-BE49-F238E27FC236}">
                <a16:creationId xmlns:a16="http://schemas.microsoft.com/office/drawing/2014/main" id="{FE4D7331-4899-7484-1769-70620C13C61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5490" y="2635715"/>
            <a:ext cx="5291906" cy="28952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4E64DEB5-66D8-D4AD-5FD6-95E7D6C9479D}"/>
              </a:ext>
            </a:extLst>
          </p:cNvPr>
          <p:cNvPicPr>
            <a:picLocks noChangeAspect="1"/>
          </p:cNvPicPr>
          <p:nvPr/>
        </p:nvPicPr>
        <p:blipFill rotWithShape="1">
          <a:blip r:embed="rId9"/>
          <a:srcRect t="16550" b="6693"/>
          <a:stretch/>
        </p:blipFill>
        <p:spPr>
          <a:xfrm>
            <a:off x="855490" y="5677303"/>
            <a:ext cx="5291906" cy="287381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29138" y="8244459"/>
            <a:ext cx="4574193" cy="1589532"/>
          </a:xfrm>
          <a:custGeom>
            <a:avLst/>
            <a:gdLst/>
            <a:ahLst/>
            <a:cxnLst/>
            <a:rect l="l" t="t" r="r" b="b"/>
            <a:pathLst>
              <a:path w="4574193" h="1589532">
                <a:moveTo>
                  <a:pt x="0" y="0"/>
                </a:moveTo>
                <a:lnTo>
                  <a:pt x="4574192" y="0"/>
                </a:lnTo>
                <a:lnTo>
                  <a:pt x="4574192" y="1589532"/>
                </a:lnTo>
                <a:lnTo>
                  <a:pt x="0" y="15895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HK"/>
          </a:p>
        </p:txBody>
      </p:sp>
      <p:sp>
        <p:nvSpPr>
          <p:cNvPr id="7" name="AutoShape 7"/>
          <p:cNvSpPr/>
          <p:nvPr/>
        </p:nvSpPr>
        <p:spPr>
          <a:xfrm>
            <a:off x="747693" y="9039225"/>
            <a:ext cx="16792613" cy="0"/>
          </a:xfrm>
          <a:prstGeom prst="line">
            <a:avLst/>
          </a:prstGeom>
          <a:ln w="19050" cap="flat">
            <a:solidFill>
              <a:srgbClr val="2B2E33"/>
            </a:solidFill>
            <a:prstDash val="solid"/>
            <a:headEnd type="none" w="sm" len="sm"/>
            <a:tailEnd type="none" w="sm" len="sm"/>
          </a:ln>
        </p:spPr>
        <p:txBody>
          <a:bodyPr/>
          <a:lstStyle/>
          <a:p>
            <a:endParaRPr lang="en-HK"/>
          </a:p>
        </p:txBody>
      </p:sp>
      <p:grpSp>
        <p:nvGrpSpPr>
          <p:cNvPr id="8" name="Group 8"/>
          <p:cNvGrpSpPr/>
          <p:nvPr/>
        </p:nvGrpSpPr>
        <p:grpSpPr>
          <a:xfrm>
            <a:off x="14830072" y="1134798"/>
            <a:ext cx="644330" cy="644330"/>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a:solidFill>
                <a:srgbClr val="2B2E33"/>
              </a:solidFill>
              <a:prstDash val="solid"/>
              <a:miter/>
            </a:ln>
          </p:spPr>
          <p:txBody>
            <a:bodyPr/>
            <a:lstStyle/>
            <a:p>
              <a:endParaRPr lang="en-HK"/>
            </a:p>
          </p:txBody>
        </p:sp>
        <p:sp>
          <p:nvSpPr>
            <p:cNvPr id="10" name="TextBox 10"/>
            <p:cNvSpPr txBox="1"/>
            <p:nvPr/>
          </p:nvSpPr>
          <p:spPr>
            <a:xfrm>
              <a:off x="76200" y="66675"/>
              <a:ext cx="660400" cy="669925"/>
            </a:xfrm>
            <a:prstGeom prst="rect">
              <a:avLst/>
            </a:prstGeom>
          </p:spPr>
          <p:txBody>
            <a:bodyPr lIns="50800" tIns="50800" rIns="50800" bIns="50800" rtlCol="0" anchor="ctr"/>
            <a:lstStyle/>
            <a:p>
              <a:pPr algn="ctr">
                <a:lnSpc>
                  <a:spcPts val="3120"/>
                </a:lnSpc>
              </a:pPr>
              <a:endParaRPr/>
            </a:p>
          </p:txBody>
        </p:sp>
      </p:grpSp>
      <p:grpSp>
        <p:nvGrpSpPr>
          <p:cNvPr id="11" name="Group 11"/>
          <p:cNvGrpSpPr/>
          <p:nvPr/>
        </p:nvGrpSpPr>
        <p:grpSpPr>
          <a:xfrm>
            <a:off x="15852007" y="1134798"/>
            <a:ext cx="644330" cy="64433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9050" cap="sq">
              <a:solidFill>
                <a:srgbClr val="2B2E33"/>
              </a:solidFill>
              <a:prstDash val="solid"/>
              <a:miter/>
            </a:ln>
          </p:spPr>
          <p:txBody>
            <a:bodyPr/>
            <a:lstStyle/>
            <a:p>
              <a:endParaRPr lang="en-HK"/>
            </a:p>
          </p:txBody>
        </p:sp>
        <p:sp>
          <p:nvSpPr>
            <p:cNvPr id="13" name="TextBox 13"/>
            <p:cNvSpPr txBox="1"/>
            <p:nvPr/>
          </p:nvSpPr>
          <p:spPr>
            <a:xfrm>
              <a:off x="76200" y="66675"/>
              <a:ext cx="660400" cy="669925"/>
            </a:xfrm>
            <a:prstGeom prst="rect">
              <a:avLst/>
            </a:prstGeom>
          </p:spPr>
          <p:txBody>
            <a:bodyPr lIns="50800" tIns="50800" rIns="50800" bIns="50800" rtlCol="0" anchor="ctr"/>
            <a:lstStyle/>
            <a:p>
              <a:pPr algn="ctr">
                <a:lnSpc>
                  <a:spcPts val="3120"/>
                </a:lnSpc>
              </a:pPr>
              <a:endParaRPr/>
            </a:p>
          </p:txBody>
        </p:sp>
      </p:grpSp>
      <p:sp>
        <p:nvSpPr>
          <p:cNvPr id="14" name="Freeform 14"/>
          <p:cNvSpPr/>
          <p:nvPr/>
        </p:nvSpPr>
        <p:spPr>
          <a:xfrm flipH="1">
            <a:off x="14991154" y="1347024"/>
            <a:ext cx="322165" cy="219877"/>
          </a:xfrm>
          <a:custGeom>
            <a:avLst/>
            <a:gdLst/>
            <a:ahLst/>
            <a:cxnLst/>
            <a:rect l="l" t="t" r="r" b="b"/>
            <a:pathLst>
              <a:path w="322165" h="219877">
                <a:moveTo>
                  <a:pt x="322165" y="0"/>
                </a:moveTo>
                <a:lnTo>
                  <a:pt x="0" y="0"/>
                </a:lnTo>
                <a:lnTo>
                  <a:pt x="0" y="219877"/>
                </a:lnTo>
                <a:lnTo>
                  <a:pt x="322165" y="219877"/>
                </a:lnTo>
                <a:lnTo>
                  <a:pt x="322165"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HK"/>
          </a:p>
        </p:txBody>
      </p:sp>
      <p:sp>
        <p:nvSpPr>
          <p:cNvPr id="15" name="Freeform 15"/>
          <p:cNvSpPr/>
          <p:nvPr/>
        </p:nvSpPr>
        <p:spPr>
          <a:xfrm>
            <a:off x="16013089" y="1347024"/>
            <a:ext cx="322165" cy="219877"/>
          </a:xfrm>
          <a:custGeom>
            <a:avLst/>
            <a:gdLst/>
            <a:ahLst/>
            <a:cxnLst/>
            <a:rect l="l" t="t" r="r" b="b"/>
            <a:pathLst>
              <a:path w="322165" h="219877">
                <a:moveTo>
                  <a:pt x="0" y="0"/>
                </a:moveTo>
                <a:lnTo>
                  <a:pt x="322165" y="0"/>
                </a:lnTo>
                <a:lnTo>
                  <a:pt x="322165" y="219877"/>
                </a:lnTo>
                <a:lnTo>
                  <a:pt x="0" y="21987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HK"/>
          </a:p>
        </p:txBody>
      </p:sp>
      <p:sp>
        <p:nvSpPr>
          <p:cNvPr id="16" name="Freeform 16"/>
          <p:cNvSpPr/>
          <p:nvPr/>
        </p:nvSpPr>
        <p:spPr>
          <a:xfrm>
            <a:off x="5785408" y="809831"/>
            <a:ext cx="2287426" cy="969297"/>
          </a:xfrm>
          <a:custGeom>
            <a:avLst/>
            <a:gdLst/>
            <a:ahLst/>
            <a:cxnLst/>
            <a:rect l="l" t="t" r="r" b="b"/>
            <a:pathLst>
              <a:path w="2287426" h="969297">
                <a:moveTo>
                  <a:pt x="0" y="0"/>
                </a:moveTo>
                <a:lnTo>
                  <a:pt x="2287426" y="0"/>
                </a:lnTo>
                <a:lnTo>
                  <a:pt x="2287426" y="969296"/>
                </a:lnTo>
                <a:lnTo>
                  <a:pt x="0" y="9692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HK"/>
          </a:p>
        </p:txBody>
      </p:sp>
      <p:sp>
        <p:nvSpPr>
          <p:cNvPr id="17" name="Freeform 17"/>
          <p:cNvSpPr/>
          <p:nvPr/>
        </p:nvSpPr>
        <p:spPr>
          <a:xfrm>
            <a:off x="16496336" y="-785643"/>
            <a:ext cx="3583327" cy="3628686"/>
          </a:xfrm>
          <a:custGeom>
            <a:avLst/>
            <a:gdLst/>
            <a:ahLst/>
            <a:cxnLst/>
            <a:rect l="l" t="t" r="r" b="b"/>
            <a:pathLst>
              <a:path w="3583327" h="3628686">
                <a:moveTo>
                  <a:pt x="0" y="0"/>
                </a:moveTo>
                <a:lnTo>
                  <a:pt x="3583328" y="0"/>
                </a:lnTo>
                <a:lnTo>
                  <a:pt x="3583328" y="3628686"/>
                </a:lnTo>
                <a:lnTo>
                  <a:pt x="0" y="36286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HK"/>
          </a:p>
        </p:txBody>
      </p:sp>
      <p:sp>
        <p:nvSpPr>
          <p:cNvPr id="18" name="Freeform 18"/>
          <p:cNvSpPr/>
          <p:nvPr/>
        </p:nvSpPr>
        <p:spPr>
          <a:xfrm rot="-5400000">
            <a:off x="17797632" y="1764913"/>
            <a:ext cx="980736" cy="594571"/>
          </a:xfrm>
          <a:custGeom>
            <a:avLst/>
            <a:gdLst/>
            <a:ahLst/>
            <a:cxnLst/>
            <a:rect l="l" t="t" r="r" b="b"/>
            <a:pathLst>
              <a:path w="980736" h="594571">
                <a:moveTo>
                  <a:pt x="0" y="0"/>
                </a:moveTo>
                <a:lnTo>
                  <a:pt x="980736" y="0"/>
                </a:lnTo>
                <a:lnTo>
                  <a:pt x="980736" y="594571"/>
                </a:lnTo>
                <a:lnTo>
                  <a:pt x="0" y="594571"/>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endParaRPr lang="en-HK"/>
          </a:p>
        </p:txBody>
      </p:sp>
      <p:sp>
        <p:nvSpPr>
          <p:cNvPr id="19" name="TextBox 19"/>
          <p:cNvSpPr txBox="1"/>
          <p:nvPr/>
        </p:nvSpPr>
        <p:spPr>
          <a:xfrm>
            <a:off x="841497" y="809831"/>
            <a:ext cx="7307799" cy="809625"/>
          </a:xfrm>
          <a:prstGeom prst="rect">
            <a:avLst/>
          </a:prstGeom>
        </p:spPr>
        <p:txBody>
          <a:bodyPr lIns="0" tIns="0" rIns="0" bIns="0" rtlCol="0" anchor="t">
            <a:spAutoFit/>
          </a:bodyPr>
          <a:lstStyle/>
          <a:p>
            <a:pPr algn="just">
              <a:lnSpc>
                <a:spcPts val="6383"/>
              </a:lnSpc>
            </a:pPr>
            <a:r>
              <a:rPr lang="en-US" sz="5319" dirty="0">
                <a:solidFill>
                  <a:srgbClr val="2B2E33"/>
                </a:solidFill>
                <a:latin typeface="Montserrat Bold"/>
              </a:rPr>
              <a:t>OUR OBJECTIVES</a:t>
            </a:r>
          </a:p>
        </p:txBody>
      </p:sp>
      <p:sp>
        <p:nvSpPr>
          <p:cNvPr id="21" name="TextBox 21"/>
          <p:cNvSpPr txBox="1"/>
          <p:nvPr/>
        </p:nvSpPr>
        <p:spPr>
          <a:xfrm>
            <a:off x="1017896" y="2603973"/>
            <a:ext cx="11711594" cy="5504007"/>
          </a:xfrm>
          <a:prstGeom prst="rect">
            <a:avLst/>
          </a:prstGeom>
        </p:spPr>
        <p:txBody>
          <a:bodyPr lIns="0" tIns="0" rIns="0" bIns="0" rtlCol="0" anchor="t">
            <a:spAutoFit/>
          </a:bodyPr>
          <a:lstStyle/>
          <a:p>
            <a:pPr algn="l">
              <a:lnSpc>
                <a:spcPts val="3599"/>
              </a:lnSpc>
            </a:pPr>
            <a:r>
              <a:rPr lang="en-GB" sz="2399" dirty="0">
                <a:solidFill>
                  <a:srgbClr val="26292E"/>
                </a:solidFill>
                <a:latin typeface="Open Sans Bold"/>
              </a:rPr>
              <a:t>Equip Workforce: </a:t>
            </a:r>
            <a:br>
              <a:rPr lang="en-GB" sz="2399" dirty="0">
                <a:solidFill>
                  <a:srgbClr val="26292E"/>
                </a:solidFill>
                <a:latin typeface="Open Sans Bold"/>
              </a:rPr>
            </a:br>
            <a:r>
              <a:rPr lang="en-GB" sz="2399" dirty="0">
                <a:solidFill>
                  <a:srgbClr val="26292E"/>
                </a:solidFill>
                <a:latin typeface="Open Sans" panose="020B0606030504020204" pitchFamily="34" charset="0"/>
                <a:ea typeface="Open Sans" panose="020B0606030504020204" pitchFamily="34" charset="0"/>
                <a:cs typeface="Open Sans" panose="020B0606030504020204" pitchFamily="34" charset="0"/>
              </a:rPr>
              <a:t>Focus on providing the workforce with essential, up-to-date skills in areas like digital marketing, event technology, and </a:t>
            </a:r>
            <a:r>
              <a:rPr lang="en-GB" sz="2399" dirty="0">
                <a:solidFill>
                  <a:schemeClr val="accent1"/>
                </a:solidFill>
                <a:latin typeface="Open Sans" panose="020B0606030504020204" pitchFamily="34" charset="0"/>
                <a:ea typeface="Open Sans" panose="020B0606030504020204" pitchFamily="34" charset="0"/>
                <a:cs typeface="Open Sans" panose="020B0606030504020204" pitchFamily="34" charset="0"/>
              </a:rPr>
              <a:t>customer engagement strategies</a:t>
            </a:r>
            <a:r>
              <a:rPr lang="en-GB" sz="2399" dirty="0">
                <a:solidFill>
                  <a:srgbClr val="26292E"/>
                </a:solidFill>
                <a:latin typeface="Open Sans" panose="020B0606030504020204" pitchFamily="34" charset="0"/>
                <a:ea typeface="Open Sans" panose="020B0606030504020204" pitchFamily="34" charset="0"/>
                <a:cs typeface="Open Sans" panose="020B0606030504020204" pitchFamily="34" charset="0"/>
              </a:rPr>
              <a:t>.</a:t>
            </a:r>
          </a:p>
          <a:p>
            <a:pPr algn="l">
              <a:lnSpc>
                <a:spcPts val="3599"/>
              </a:lnSpc>
            </a:pPr>
            <a:endParaRPr lang="en-GB" sz="2399" dirty="0">
              <a:solidFill>
                <a:srgbClr val="26292E"/>
              </a:solidFill>
              <a:latin typeface="Open Sans Bold"/>
            </a:endParaRPr>
          </a:p>
          <a:p>
            <a:pPr algn="l">
              <a:lnSpc>
                <a:spcPts val="3599"/>
              </a:lnSpc>
            </a:pPr>
            <a:r>
              <a:rPr lang="en-GB" sz="2399" dirty="0">
                <a:solidFill>
                  <a:srgbClr val="26292E"/>
                </a:solidFill>
                <a:latin typeface="Open Sans Bold"/>
              </a:rPr>
              <a:t>Sustain Motivation: </a:t>
            </a:r>
            <a:br>
              <a:rPr lang="en-GB" sz="2399" dirty="0">
                <a:solidFill>
                  <a:srgbClr val="26292E"/>
                </a:solidFill>
                <a:latin typeface="Open Sans Bold"/>
              </a:rPr>
            </a:br>
            <a:r>
              <a:rPr lang="en-GB" sz="2399" dirty="0">
                <a:solidFill>
                  <a:srgbClr val="26292E"/>
                </a:solidFill>
                <a:latin typeface="Open Sans" panose="020B0606030504020204" pitchFamily="34" charset="0"/>
                <a:ea typeface="Open Sans" panose="020B0606030504020204" pitchFamily="34" charset="0"/>
                <a:cs typeface="Open Sans" panose="020B0606030504020204" pitchFamily="34" charset="0"/>
              </a:rPr>
              <a:t>Develop and implement strategies to </a:t>
            </a:r>
            <a:r>
              <a:rPr lang="en-GB" sz="2399" dirty="0">
                <a:solidFill>
                  <a:schemeClr val="accent1"/>
                </a:solidFill>
                <a:latin typeface="Open Sans" panose="020B0606030504020204" pitchFamily="34" charset="0"/>
                <a:ea typeface="Open Sans" panose="020B0606030504020204" pitchFamily="34" charset="0"/>
                <a:cs typeface="Open Sans" panose="020B0606030504020204" pitchFamily="34" charset="0"/>
              </a:rPr>
              <a:t>keep employees motivated and satisfied</a:t>
            </a:r>
            <a:r>
              <a:rPr lang="en-GB" sz="2399" dirty="0">
                <a:solidFill>
                  <a:srgbClr val="26292E"/>
                </a:solidFill>
                <a:latin typeface="Open Sans" panose="020B0606030504020204" pitchFamily="34" charset="0"/>
                <a:ea typeface="Open Sans" panose="020B0606030504020204" pitchFamily="34" charset="0"/>
                <a:cs typeface="Open Sans" panose="020B0606030504020204" pitchFamily="34" charset="0"/>
              </a:rPr>
              <a:t>, recognizing that happy employees lead to happy customers.</a:t>
            </a:r>
          </a:p>
          <a:p>
            <a:pPr algn="l">
              <a:lnSpc>
                <a:spcPts val="3599"/>
              </a:lnSpc>
            </a:pPr>
            <a:endParaRPr lang="en-GB" sz="2399" dirty="0">
              <a:solidFill>
                <a:srgbClr val="26292E"/>
              </a:solidFill>
              <a:latin typeface="Open Sans Bold"/>
            </a:endParaRPr>
          </a:p>
          <a:p>
            <a:pPr algn="l">
              <a:lnSpc>
                <a:spcPts val="3599"/>
              </a:lnSpc>
            </a:pPr>
            <a:r>
              <a:rPr lang="en-GB" sz="2399" dirty="0">
                <a:solidFill>
                  <a:srgbClr val="26292E"/>
                </a:solidFill>
                <a:latin typeface="Open Sans Bold"/>
              </a:rPr>
              <a:t>Supportive Culture: </a:t>
            </a:r>
            <a:br>
              <a:rPr lang="en-GB" sz="2399" dirty="0">
                <a:solidFill>
                  <a:srgbClr val="26292E"/>
                </a:solidFill>
                <a:latin typeface="Open Sans Bold"/>
              </a:rPr>
            </a:br>
            <a:r>
              <a:rPr lang="en-GB" sz="2399" dirty="0">
                <a:solidFill>
                  <a:srgbClr val="26292E"/>
                </a:solidFill>
                <a:latin typeface="Open Sans" panose="020B0606030504020204" pitchFamily="34" charset="0"/>
                <a:ea typeface="Open Sans" panose="020B0606030504020204" pitchFamily="34" charset="0"/>
                <a:cs typeface="Open Sans" panose="020B0606030504020204" pitchFamily="34" charset="0"/>
              </a:rPr>
              <a:t>Commit to </a:t>
            </a:r>
            <a:r>
              <a:rPr lang="en-GB" sz="2399" dirty="0">
                <a:solidFill>
                  <a:schemeClr val="accent1"/>
                </a:solidFill>
                <a:latin typeface="Open Sans" panose="020B0606030504020204" pitchFamily="34" charset="0"/>
                <a:ea typeface="Open Sans" panose="020B0606030504020204" pitchFamily="34" charset="0"/>
                <a:cs typeface="Open Sans" panose="020B0606030504020204" pitchFamily="34" charset="0"/>
              </a:rPr>
              <a:t>creating a supportive work culture by recognizing and rewarding effort</a:t>
            </a:r>
            <a:r>
              <a:rPr lang="en-GB" sz="2399" dirty="0">
                <a:solidFill>
                  <a:srgbClr val="26292E"/>
                </a:solidFill>
                <a:latin typeface="Open Sans" panose="020B0606030504020204" pitchFamily="34" charset="0"/>
                <a:ea typeface="Open Sans" panose="020B0606030504020204" pitchFamily="34" charset="0"/>
                <a:cs typeface="Open Sans" panose="020B0606030504020204" pitchFamily="34" charset="0"/>
              </a:rPr>
              <a:t>, fostering professional growth, and building a community where everyone feels valued.</a:t>
            </a:r>
            <a:endParaRPr lang="en-US" sz="2199" dirty="0">
              <a:solidFill>
                <a:srgbClr val="26292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descr="No alt text provided for this image">
            <a:extLst>
              <a:ext uri="{FF2B5EF4-FFF2-40B4-BE49-F238E27FC236}">
                <a16:creationId xmlns:a16="http://schemas.microsoft.com/office/drawing/2014/main" id="{935F07BD-E6CB-E5C5-EB27-86CEFB8A258B}"/>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21183" b="24074"/>
          <a:stretch/>
        </p:blipFill>
        <p:spPr bwMode="auto">
          <a:xfrm>
            <a:off x="13134250" y="1960748"/>
            <a:ext cx="6268676" cy="34317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o alt text provided for this image">
            <a:extLst>
              <a:ext uri="{FF2B5EF4-FFF2-40B4-BE49-F238E27FC236}">
                <a16:creationId xmlns:a16="http://schemas.microsoft.com/office/drawing/2014/main" id="{E37C2030-A70C-C3A6-4D74-9F710D045185}"/>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6320" b="10010"/>
          <a:stretch/>
        </p:blipFill>
        <p:spPr bwMode="auto">
          <a:xfrm>
            <a:off x="13143401" y="5280911"/>
            <a:ext cx="5763350" cy="36166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16025546" y="7819981"/>
            <a:ext cx="3029522" cy="4114800"/>
          </a:xfrm>
          <a:custGeom>
            <a:avLst/>
            <a:gdLst/>
            <a:ahLst/>
            <a:cxnLst/>
            <a:rect l="l" t="t" r="r" b="b"/>
            <a:pathLst>
              <a:path w="3029522" h="4114800">
                <a:moveTo>
                  <a:pt x="0" y="0"/>
                </a:moveTo>
                <a:lnTo>
                  <a:pt x="3029521" y="0"/>
                </a:lnTo>
                <a:lnTo>
                  <a:pt x="302952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HK"/>
          </a:p>
        </p:txBody>
      </p:sp>
      <p:sp>
        <p:nvSpPr>
          <p:cNvPr id="8" name="Freeform 8"/>
          <p:cNvSpPr/>
          <p:nvPr/>
        </p:nvSpPr>
        <p:spPr>
          <a:xfrm rot="-5400000">
            <a:off x="-490368" y="4970829"/>
            <a:ext cx="980736" cy="594571"/>
          </a:xfrm>
          <a:custGeom>
            <a:avLst/>
            <a:gdLst/>
            <a:ahLst/>
            <a:cxnLst/>
            <a:rect l="l" t="t" r="r" b="b"/>
            <a:pathLst>
              <a:path w="980736" h="594571">
                <a:moveTo>
                  <a:pt x="0" y="0"/>
                </a:moveTo>
                <a:lnTo>
                  <a:pt x="980736" y="0"/>
                </a:lnTo>
                <a:lnTo>
                  <a:pt x="980736" y="594571"/>
                </a:lnTo>
                <a:lnTo>
                  <a:pt x="0" y="594571"/>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HK"/>
          </a:p>
        </p:txBody>
      </p:sp>
      <p:sp>
        <p:nvSpPr>
          <p:cNvPr id="9" name="Freeform 9"/>
          <p:cNvSpPr/>
          <p:nvPr/>
        </p:nvSpPr>
        <p:spPr>
          <a:xfrm flipH="1" flipV="1">
            <a:off x="-1286736" y="-591089"/>
            <a:ext cx="2573473" cy="1872201"/>
          </a:xfrm>
          <a:custGeom>
            <a:avLst/>
            <a:gdLst/>
            <a:ahLst/>
            <a:cxnLst/>
            <a:rect l="l" t="t" r="r" b="b"/>
            <a:pathLst>
              <a:path w="2573473" h="1872201">
                <a:moveTo>
                  <a:pt x="2573472" y="1872201"/>
                </a:moveTo>
                <a:lnTo>
                  <a:pt x="0" y="1872201"/>
                </a:lnTo>
                <a:lnTo>
                  <a:pt x="0" y="0"/>
                </a:lnTo>
                <a:lnTo>
                  <a:pt x="2573472" y="0"/>
                </a:lnTo>
                <a:lnTo>
                  <a:pt x="2573472" y="1872201"/>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HK"/>
          </a:p>
        </p:txBody>
      </p:sp>
      <p:sp>
        <p:nvSpPr>
          <p:cNvPr id="10" name="Freeform 10"/>
          <p:cNvSpPr/>
          <p:nvPr/>
        </p:nvSpPr>
        <p:spPr>
          <a:xfrm>
            <a:off x="1592179" y="7831862"/>
            <a:ext cx="4495800" cy="1003411"/>
          </a:xfrm>
          <a:custGeom>
            <a:avLst/>
            <a:gdLst/>
            <a:ahLst/>
            <a:cxnLst/>
            <a:rect l="l" t="t" r="r" b="b"/>
            <a:pathLst>
              <a:path w="6090011" h="1359220">
                <a:moveTo>
                  <a:pt x="0" y="0"/>
                </a:moveTo>
                <a:lnTo>
                  <a:pt x="6090011" y="0"/>
                </a:lnTo>
                <a:lnTo>
                  <a:pt x="6090011" y="1359220"/>
                </a:lnTo>
                <a:lnTo>
                  <a:pt x="0" y="1359220"/>
                </a:lnTo>
                <a:lnTo>
                  <a:pt x="0" y="0"/>
                </a:lnTo>
                <a:close/>
              </a:path>
            </a:pathLst>
          </a:custGeom>
          <a:blipFill>
            <a:blip r:embed="rId8"/>
            <a:stretch>
              <a:fillRect/>
            </a:stretch>
          </a:blipFill>
        </p:spPr>
        <p:txBody>
          <a:bodyPr/>
          <a:lstStyle/>
          <a:p>
            <a:endParaRPr lang="en-HK"/>
          </a:p>
        </p:txBody>
      </p:sp>
      <p:sp>
        <p:nvSpPr>
          <p:cNvPr id="11" name="Freeform 11"/>
          <p:cNvSpPr/>
          <p:nvPr/>
        </p:nvSpPr>
        <p:spPr>
          <a:xfrm rot="902627">
            <a:off x="9690585" y="6612606"/>
            <a:ext cx="1658071" cy="1683320"/>
          </a:xfrm>
          <a:custGeom>
            <a:avLst/>
            <a:gdLst/>
            <a:ahLst/>
            <a:cxnLst/>
            <a:rect l="l" t="t" r="r" b="b"/>
            <a:pathLst>
              <a:path w="1658071" h="1683320">
                <a:moveTo>
                  <a:pt x="0" y="0"/>
                </a:moveTo>
                <a:lnTo>
                  <a:pt x="1658071" y="0"/>
                </a:lnTo>
                <a:lnTo>
                  <a:pt x="1658071" y="1683320"/>
                </a:lnTo>
                <a:lnTo>
                  <a:pt x="0" y="168332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HK"/>
          </a:p>
        </p:txBody>
      </p:sp>
      <p:sp>
        <p:nvSpPr>
          <p:cNvPr id="12" name="Freeform 12"/>
          <p:cNvSpPr/>
          <p:nvPr/>
        </p:nvSpPr>
        <p:spPr>
          <a:xfrm>
            <a:off x="15993641" y="4680910"/>
            <a:ext cx="1833539" cy="1833539"/>
          </a:xfrm>
          <a:custGeom>
            <a:avLst/>
            <a:gdLst/>
            <a:ahLst/>
            <a:cxnLst/>
            <a:rect l="l" t="t" r="r" b="b"/>
            <a:pathLst>
              <a:path w="1833539" h="1833539">
                <a:moveTo>
                  <a:pt x="0" y="0"/>
                </a:moveTo>
                <a:lnTo>
                  <a:pt x="1833539" y="0"/>
                </a:lnTo>
                <a:lnTo>
                  <a:pt x="1833539" y="1833539"/>
                </a:lnTo>
                <a:lnTo>
                  <a:pt x="0" y="183353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HK"/>
          </a:p>
        </p:txBody>
      </p:sp>
      <p:sp>
        <p:nvSpPr>
          <p:cNvPr id="13" name="TextBox 13"/>
          <p:cNvSpPr txBox="1"/>
          <p:nvPr/>
        </p:nvSpPr>
        <p:spPr>
          <a:xfrm>
            <a:off x="2917302" y="809625"/>
            <a:ext cx="13108243" cy="885825"/>
          </a:xfrm>
          <a:prstGeom prst="rect">
            <a:avLst/>
          </a:prstGeom>
        </p:spPr>
        <p:txBody>
          <a:bodyPr lIns="0" tIns="0" rIns="0" bIns="0" rtlCol="0" anchor="t">
            <a:spAutoFit/>
          </a:bodyPr>
          <a:lstStyle/>
          <a:p>
            <a:pPr algn="ctr">
              <a:lnSpc>
                <a:spcPts val="6941"/>
              </a:lnSpc>
            </a:pPr>
            <a:r>
              <a:rPr lang="en-US" sz="5784">
                <a:solidFill>
                  <a:srgbClr val="2B2E33"/>
                </a:solidFill>
                <a:latin typeface="Montserrat Bold"/>
              </a:rPr>
              <a:t>INTRODUCING "IMA GOT TALENT"</a:t>
            </a:r>
          </a:p>
        </p:txBody>
      </p:sp>
      <p:sp>
        <p:nvSpPr>
          <p:cNvPr id="15" name="TextBox 15"/>
          <p:cNvSpPr txBox="1"/>
          <p:nvPr/>
        </p:nvSpPr>
        <p:spPr>
          <a:xfrm>
            <a:off x="1349747" y="3289151"/>
            <a:ext cx="9169873" cy="2954655"/>
          </a:xfrm>
          <a:prstGeom prst="rect">
            <a:avLst/>
          </a:prstGeom>
        </p:spPr>
        <p:txBody>
          <a:bodyPr wrap="square" lIns="0" tIns="0" rIns="0" bIns="0" rtlCol="0" anchor="t">
            <a:spAutoFit/>
          </a:bodyPr>
          <a:lstStyle/>
          <a:p>
            <a:pPr marL="342900" indent="-342900">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A gamified e-learning journey with prize and award to motivate the learning</a:t>
            </a:r>
            <a:br>
              <a:rPr lang="en-US" sz="2400" dirty="0">
                <a:latin typeface="Open Sans" panose="020B0606030504020204" pitchFamily="34" charset="0"/>
                <a:ea typeface="Open Sans" panose="020B0606030504020204" pitchFamily="34" charset="0"/>
                <a:cs typeface="Open Sans" panose="020B0606030504020204" pitchFamily="34" charset="0"/>
              </a:rPr>
            </a:br>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Powerful AI based algorithm to customize your learning needs and personalize your learning experience </a:t>
            </a:r>
            <a:br>
              <a:rPr lang="en-US" sz="2400" dirty="0">
                <a:latin typeface="Open Sans" panose="020B0606030504020204" pitchFamily="34" charset="0"/>
                <a:ea typeface="Open Sans" panose="020B0606030504020204" pitchFamily="34" charset="0"/>
                <a:cs typeface="Open Sans" panose="020B0606030504020204" pitchFamily="34" charset="0"/>
              </a:rPr>
            </a:br>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Proven high ROI with knowledge and skills retention even after 1 year </a:t>
            </a:r>
          </a:p>
        </p:txBody>
      </p:sp>
      <p:pic>
        <p:nvPicPr>
          <p:cNvPr id="16" name="Picture 15">
            <a:extLst>
              <a:ext uri="{FF2B5EF4-FFF2-40B4-BE49-F238E27FC236}">
                <a16:creationId xmlns:a16="http://schemas.microsoft.com/office/drawing/2014/main" id="{D0B0AD3C-7B9F-7FB2-1343-EB33C5B5AA7E}"/>
              </a:ext>
            </a:extLst>
          </p:cNvPr>
          <p:cNvPicPr>
            <a:picLocks noChangeAspect="1"/>
          </p:cNvPicPr>
          <p:nvPr/>
        </p:nvPicPr>
        <p:blipFill>
          <a:blip r:embed="rId13"/>
          <a:stretch>
            <a:fillRect/>
          </a:stretch>
        </p:blipFill>
        <p:spPr>
          <a:xfrm>
            <a:off x="12289170" y="2576780"/>
            <a:ext cx="3398296" cy="585672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8" name="TextBox 17">
            <a:extLst>
              <a:ext uri="{FF2B5EF4-FFF2-40B4-BE49-F238E27FC236}">
                <a16:creationId xmlns:a16="http://schemas.microsoft.com/office/drawing/2014/main" id="{B71A0959-FB52-842A-4E58-56F8EB9FA8DE}"/>
              </a:ext>
            </a:extLst>
          </p:cNvPr>
          <p:cNvSpPr txBox="1"/>
          <p:nvPr/>
        </p:nvSpPr>
        <p:spPr>
          <a:xfrm>
            <a:off x="1596661" y="6514449"/>
            <a:ext cx="8169840" cy="830997"/>
          </a:xfrm>
          <a:prstGeom prst="rect">
            <a:avLst/>
          </a:prstGeom>
          <a:noFill/>
        </p:spPr>
        <p:txBody>
          <a:bodyPr wrap="square">
            <a:spAutoFit/>
          </a:bodyPr>
          <a:lstStyle/>
          <a:p>
            <a:r>
              <a:rPr lang="en-US" sz="2400" i="1" dirty="0"/>
              <a:t>Informa Market Asia adopt this new approach to unleash our talents’ potential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57326" y="5864483"/>
            <a:ext cx="980736" cy="594571"/>
          </a:xfrm>
          <a:custGeom>
            <a:avLst/>
            <a:gdLst/>
            <a:ahLst/>
            <a:cxnLst/>
            <a:rect l="l" t="t" r="r" b="b"/>
            <a:pathLst>
              <a:path w="980736" h="594571">
                <a:moveTo>
                  <a:pt x="0" y="0"/>
                </a:moveTo>
                <a:lnTo>
                  <a:pt x="980735" y="0"/>
                </a:lnTo>
                <a:lnTo>
                  <a:pt x="980735" y="594571"/>
                </a:lnTo>
                <a:lnTo>
                  <a:pt x="0" y="59457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HK"/>
          </a:p>
        </p:txBody>
      </p:sp>
      <p:sp>
        <p:nvSpPr>
          <p:cNvPr id="3" name="Freeform 3"/>
          <p:cNvSpPr/>
          <p:nvPr/>
        </p:nvSpPr>
        <p:spPr>
          <a:xfrm rot="-5400000">
            <a:off x="17066218" y="2496804"/>
            <a:ext cx="980736" cy="594571"/>
          </a:xfrm>
          <a:custGeom>
            <a:avLst/>
            <a:gdLst/>
            <a:ahLst/>
            <a:cxnLst/>
            <a:rect l="l" t="t" r="r" b="b"/>
            <a:pathLst>
              <a:path w="980736" h="594571">
                <a:moveTo>
                  <a:pt x="0" y="0"/>
                </a:moveTo>
                <a:lnTo>
                  <a:pt x="980735" y="0"/>
                </a:lnTo>
                <a:lnTo>
                  <a:pt x="980735" y="594571"/>
                </a:lnTo>
                <a:lnTo>
                  <a:pt x="0" y="594571"/>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HK"/>
          </a:p>
        </p:txBody>
      </p:sp>
      <p:grpSp>
        <p:nvGrpSpPr>
          <p:cNvPr id="4" name="Group 4"/>
          <p:cNvGrpSpPr/>
          <p:nvPr/>
        </p:nvGrpSpPr>
        <p:grpSpPr>
          <a:xfrm>
            <a:off x="2262455" y="2413089"/>
            <a:ext cx="8832859" cy="6150468"/>
            <a:chOff x="67331" y="-16017"/>
            <a:chExt cx="2601615" cy="521742"/>
          </a:xfrm>
        </p:grpSpPr>
        <p:sp>
          <p:nvSpPr>
            <p:cNvPr id="5" name="Freeform 5"/>
            <p:cNvSpPr/>
            <p:nvPr/>
          </p:nvSpPr>
          <p:spPr>
            <a:xfrm>
              <a:off x="67331" y="-16017"/>
              <a:ext cx="2601615" cy="521742"/>
            </a:xfrm>
            <a:custGeom>
              <a:avLst/>
              <a:gdLst/>
              <a:ahLst/>
              <a:cxnLst/>
              <a:rect l="l" t="t" r="r" b="b"/>
              <a:pathLst>
                <a:path w="2601615" h="521742">
                  <a:moveTo>
                    <a:pt x="0" y="0"/>
                  </a:moveTo>
                  <a:lnTo>
                    <a:pt x="2601615" y="0"/>
                  </a:lnTo>
                  <a:lnTo>
                    <a:pt x="2601615" y="521742"/>
                  </a:lnTo>
                  <a:lnTo>
                    <a:pt x="0" y="521742"/>
                  </a:lnTo>
                  <a:close/>
                </a:path>
              </a:pathLst>
            </a:custGeom>
            <a:solidFill>
              <a:srgbClr val="ECEDED"/>
            </a:solidFill>
            <a:ln w="12700" cap="sq">
              <a:solidFill>
                <a:schemeClr val="bg1"/>
              </a:solidFill>
              <a:prstDash val="solid"/>
              <a:miter/>
            </a:ln>
          </p:spPr>
          <p:txBody>
            <a:bodyPr/>
            <a:lstStyle/>
            <a:p>
              <a:endParaRPr lang="en-HK" dirty="0"/>
            </a:p>
          </p:txBody>
        </p:sp>
      </p:grpSp>
      <p:sp>
        <p:nvSpPr>
          <p:cNvPr id="19" name="Freeform 19"/>
          <p:cNvSpPr/>
          <p:nvPr/>
        </p:nvSpPr>
        <p:spPr>
          <a:xfrm>
            <a:off x="14398366" y="3857167"/>
            <a:ext cx="610057" cy="625699"/>
          </a:xfrm>
          <a:custGeom>
            <a:avLst/>
            <a:gdLst/>
            <a:ahLst/>
            <a:cxnLst/>
            <a:rect l="l" t="t" r="r" b="b"/>
            <a:pathLst>
              <a:path w="610057" h="625699">
                <a:moveTo>
                  <a:pt x="0" y="0"/>
                </a:moveTo>
                <a:lnTo>
                  <a:pt x="610057" y="0"/>
                </a:lnTo>
                <a:lnTo>
                  <a:pt x="610057" y="625699"/>
                </a:lnTo>
                <a:lnTo>
                  <a:pt x="0" y="625699"/>
                </a:lnTo>
                <a:lnTo>
                  <a:pt x="0"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en-HK"/>
          </a:p>
        </p:txBody>
      </p:sp>
      <p:sp>
        <p:nvSpPr>
          <p:cNvPr id="20" name="Freeform 20"/>
          <p:cNvSpPr/>
          <p:nvPr/>
        </p:nvSpPr>
        <p:spPr>
          <a:xfrm>
            <a:off x="14040250" y="1237525"/>
            <a:ext cx="2187096" cy="1175564"/>
          </a:xfrm>
          <a:custGeom>
            <a:avLst/>
            <a:gdLst/>
            <a:ahLst/>
            <a:cxnLst/>
            <a:rect l="l" t="t" r="r" b="b"/>
            <a:pathLst>
              <a:path w="2187096" h="1175564">
                <a:moveTo>
                  <a:pt x="0" y="0"/>
                </a:moveTo>
                <a:lnTo>
                  <a:pt x="2187096" y="0"/>
                </a:lnTo>
                <a:lnTo>
                  <a:pt x="2187096" y="1175564"/>
                </a:lnTo>
                <a:lnTo>
                  <a:pt x="0" y="1175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HK"/>
          </a:p>
        </p:txBody>
      </p:sp>
      <p:sp>
        <p:nvSpPr>
          <p:cNvPr id="21" name="Freeform 21"/>
          <p:cNvSpPr/>
          <p:nvPr/>
        </p:nvSpPr>
        <p:spPr>
          <a:xfrm>
            <a:off x="-767067" y="-1028700"/>
            <a:ext cx="3029522" cy="4114800"/>
          </a:xfrm>
          <a:custGeom>
            <a:avLst/>
            <a:gdLst/>
            <a:ahLst/>
            <a:cxnLst/>
            <a:rect l="l" t="t" r="r" b="b"/>
            <a:pathLst>
              <a:path w="3029522" h="4114800">
                <a:moveTo>
                  <a:pt x="0" y="0"/>
                </a:moveTo>
                <a:lnTo>
                  <a:pt x="3029521" y="0"/>
                </a:lnTo>
                <a:lnTo>
                  <a:pt x="3029521"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HK"/>
          </a:p>
        </p:txBody>
      </p:sp>
      <p:sp>
        <p:nvSpPr>
          <p:cNvPr id="29" name="TextBox 29"/>
          <p:cNvSpPr txBox="1"/>
          <p:nvPr/>
        </p:nvSpPr>
        <p:spPr>
          <a:xfrm>
            <a:off x="2298746" y="822414"/>
            <a:ext cx="13690508" cy="971550"/>
          </a:xfrm>
          <a:prstGeom prst="rect">
            <a:avLst/>
          </a:prstGeom>
        </p:spPr>
        <p:txBody>
          <a:bodyPr lIns="0" tIns="0" rIns="0" bIns="0" rtlCol="0" anchor="t">
            <a:spAutoFit/>
          </a:bodyPr>
          <a:lstStyle/>
          <a:p>
            <a:pPr algn="ctr">
              <a:lnSpc>
                <a:spcPts val="7661"/>
              </a:lnSpc>
            </a:pPr>
            <a:r>
              <a:rPr lang="en-US" sz="6384" dirty="0">
                <a:solidFill>
                  <a:srgbClr val="2B2E33"/>
                </a:solidFill>
                <a:latin typeface="Montserrat Bold"/>
              </a:rPr>
              <a:t>WHAT’S INSIDE THE PROGRAM</a:t>
            </a:r>
          </a:p>
        </p:txBody>
      </p:sp>
      <p:sp>
        <p:nvSpPr>
          <p:cNvPr id="31" name="TextBox 30">
            <a:extLst>
              <a:ext uri="{FF2B5EF4-FFF2-40B4-BE49-F238E27FC236}">
                <a16:creationId xmlns:a16="http://schemas.microsoft.com/office/drawing/2014/main" id="{FB77778A-4081-4321-0307-A608F40D3531}"/>
              </a:ext>
            </a:extLst>
          </p:cNvPr>
          <p:cNvSpPr txBox="1"/>
          <p:nvPr/>
        </p:nvSpPr>
        <p:spPr>
          <a:xfrm>
            <a:off x="2815072" y="3229557"/>
            <a:ext cx="7727624" cy="4278094"/>
          </a:xfrm>
          <a:prstGeom prst="rect">
            <a:avLst/>
          </a:prstGeom>
          <a:noFill/>
        </p:spPr>
        <p:txBody>
          <a:bodyPr wrap="square">
            <a:spAutoFit/>
          </a:bodyPr>
          <a:lstStyle/>
          <a:p>
            <a:r>
              <a:rPr lang="en-US" sz="3200" dirty="0">
                <a:latin typeface="Open Sans" panose="020B0606030504020204" pitchFamily="34" charset="0"/>
                <a:ea typeface="Open Sans" panose="020B0606030504020204" pitchFamily="34" charset="0"/>
                <a:cs typeface="Open Sans" panose="020B0606030504020204" pitchFamily="34" charset="0"/>
              </a:rPr>
              <a:t>How it works?</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This campaign aims to improve </a:t>
            </a:r>
            <a:r>
              <a:rPr lang="en-HK" sz="2400" dirty="0">
                <a:latin typeface="Open Sans" panose="020B0606030504020204" pitchFamily="34" charset="0"/>
                <a:ea typeface="Open Sans" panose="020B0606030504020204" pitchFamily="34" charset="0"/>
                <a:cs typeface="Open Sans" panose="020B0606030504020204" pitchFamily="34" charset="0"/>
              </a:rPr>
              <a:t>colleagues’</a:t>
            </a:r>
            <a:r>
              <a:rPr lang="en-US" sz="2400" dirty="0">
                <a:latin typeface="Open Sans" panose="020B0606030504020204" pitchFamily="34" charset="0"/>
                <a:ea typeface="Open Sans" panose="020B0606030504020204" pitchFamily="34" charset="0"/>
                <a:cs typeface="Open Sans" panose="020B0606030504020204" pitchFamily="34" charset="0"/>
              </a:rPr>
              <a:t> skills as a salesperson to help them earn more while </a:t>
            </a:r>
            <a:r>
              <a:rPr lang="en-US" sz="2400" dirty="0">
                <a:solidFill>
                  <a:srgbClr val="0070C0"/>
                </a:solidFill>
                <a:latin typeface="Open Sans" panose="020B0606030504020204" pitchFamily="34" charset="0"/>
                <a:ea typeface="Open Sans" panose="020B0606030504020204" pitchFamily="34" charset="0"/>
                <a:cs typeface="Open Sans" panose="020B0606030504020204" pitchFamily="34" charset="0"/>
              </a:rPr>
              <a:t>helping Informa create more revenue</a:t>
            </a:r>
            <a:r>
              <a:rPr lang="en-US" sz="2400" dirty="0">
                <a:latin typeface="Open Sans" panose="020B0606030504020204" pitchFamily="34" charset="0"/>
                <a:ea typeface="Open Sans" panose="020B0606030504020204" pitchFamily="34" charset="0"/>
                <a:cs typeface="Open Sans" panose="020B0606030504020204" pitchFamily="34" charset="0"/>
              </a:rPr>
              <a:t>.</a:t>
            </a:r>
            <a:endParaRPr lang="en-HK" sz="2400" dirty="0">
              <a:latin typeface="Open Sans" panose="020B0606030504020204" pitchFamily="34" charset="0"/>
              <a:ea typeface="Open Sans" panose="020B0606030504020204" pitchFamily="34" charset="0"/>
              <a:cs typeface="Open Sans" panose="020B0606030504020204" pitchFamily="34" charset="0"/>
            </a:endParaRP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All </a:t>
            </a:r>
            <a:r>
              <a:rPr lang="en-HK" sz="2400" dirty="0">
                <a:latin typeface="Open Sans" panose="020B0606030504020204" pitchFamily="34" charset="0"/>
                <a:ea typeface="Open Sans" panose="020B0606030504020204" pitchFamily="34" charset="0"/>
                <a:cs typeface="Open Sans" panose="020B0606030504020204" pitchFamily="34" charset="0"/>
              </a:rPr>
              <a:t>participants</a:t>
            </a:r>
            <a:r>
              <a:rPr lang="en-US" sz="2400" dirty="0">
                <a:latin typeface="Open Sans" panose="020B0606030504020204" pitchFamily="34" charset="0"/>
                <a:ea typeface="Open Sans" panose="020B0606030504020204" pitchFamily="34" charset="0"/>
                <a:cs typeface="Open Sans" panose="020B0606030504020204" pitchFamily="34" charset="0"/>
              </a:rPr>
              <a:t> aim to complete the courses at the </a:t>
            </a:r>
            <a:r>
              <a:rPr lang="en-US" sz="2400" dirty="0">
                <a:solidFill>
                  <a:srgbClr val="0070C0"/>
                </a:solidFill>
                <a:latin typeface="Open Sans" panose="020B0606030504020204" pitchFamily="34" charset="0"/>
                <a:ea typeface="Open Sans" panose="020B0606030504020204" pitchFamily="34" charset="0"/>
                <a:cs typeface="Open Sans" panose="020B0606030504020204" pitchFamily="34" charset="0"/>
              </a:rPr>
              <a:t>highest knowledge level </a:t>
            </a:r>
            <a:r>
              <a:rPr lang="en-US" sz="2400" dirty="0">
                <a:latin typeface="Open Sans" panose="020B0606030504020204" pitchFamily="34" charset="0"/>
                <a:ea typeface="Open Sans" panose="020B0606030504020204" pitchFamily="34" charset="0"/>
                <a:cs typeface="Open Sans" panose="020B0606030504020204" pitchFamily="34" charset="0"/>
              </a:rPr>
              <a:t>and earn the </a:t>
            </a:r>
            <a:r>
              <a:rPr lang="en-US" sz="2400" dirty="0">
                <a:solidFill>
                  <a:srgbClr val="0070C0"/>
                </a:solidFill>
                <a:latin typeface="Open Sans" panose="020B0606030504020204" pitchFamily="34" charset="0"/>
                <a:ea typeface="Open Sans" panose="020B0606030504020204" pitchFamily="34" charset="0"/>
                <a:cs typeface="Open Sans" panose="020B0606030504020204" pitchFamily="34" charset="0"/>
              </a:rPr>
              <a:t>most points</a:t>
            </a:r>
            <a:r>
              <a:rPr lang="en-US" sz="2400" dirty="0">
                <a:latin typeface="Open Sans" panose="020B0606030504020204" pitchFamily="34" charset="0"/>
                <a:ea typeface="Open Sans" panose="020B0606030504020204" pitchFamily="34" charset="0"/>
                <a:cs typeface="Open Sans" panose="020B0606030504020204" pitchFamily="34" charset="0"/>
              </a:rPr>
              <a:t>.</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400" dirty="0">
                <a:latin typeface="Open Sans" panose="020B0606030504020204" pitchFamily="34" charset="0"/>
                <a:ea typeface="Open Sans" panose="020B0606030504020204" pitchFamily="34" charset="0"/>
                <a:cs typeface="Open Sans" panose="020B0606030504020204" pitchFamily="34" charset="0"/>
              </a:rPr>
              <a:t>Prize of top five learners at the end of every week and at the </a:t>
            </a:r>
            <a:r>
              <a:rPr lang="en-US" sz="2400" u="sng" dirty="0">
                <a:latin typeface="Open Sans" panose="020B0606030504020204" pitchFamily="34" charset="0"/>
                <a:ea typeface="Open Sans" panose="020B0606030504020204" pitchFamily="34" charset="0"/>
                <a:cs typeface="Open Sans" panose="020B0606030504020204" pitchFamily="34" charset="0"/>
              </a:rPr>
              <a:t>end of the six-week period</a:t>
            </a:r>
            <a:r>
              <a:rPr lang="en-US" sz="24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32" name="Google Shape;64;p14">
            <a:extLst>
              <a:ext uri="{FF2B5EF4-FFF2-40B4-BE49-F238E27FC236}">
                <a16:creationId xmlns:a16="http://schemas.microsoft.com/office/drawing/2014/main" id="{EA7F7212-9D81-440D-1D52-48C55C8F2050}"/>
              </a:ext>
            </a:extLst>
          </p:cNvPr>
          <p:cNvPicPr preferRelativeResize="0"/>
          <p:nvPr/>
        </p:nvPicPr>
        <p:blipFill>
          <a:blip r:embed="rId10">
            <a:alphaModFix/>
          </a:blip>
          <a:stretch>
            <a:fillRect/>
          </a:stretch>
        </p:blipFill>
        <p:spPr>
          <a:xfrm>
            <a:off x="10949167" y="3031958"/>
            <a:ext cx="6408789" cy="6150467"/>
          </a:xfrm>
          <a:prstGeom prst="rect">
            <a:avLst/>
          </a:prstGeom>
          <a:noFill/>
          <a:ln>
            <a:noFill/>
          </a:ln>
        </p:spPr>
      </p:pic>
      <p:pic>
        <p:nvPicPr>
          <p:cNvPr id="33" name="Picture 32" descr="Logo&#10;&#10;Description automatically generated">
            <a:extLst>
              <a:ext uri="{FF2B5EF4-FFF2-40B4-BE49-F238E27FC236}">
                <a16:creationId xmlns:a16="http://schemas.microsoft.com/office/drawing/2014/main" id="{726CDE0D-0C39-85CB-A232-87304341208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779998" y="4479831"/>
            <a:ext cx="1269792" cy="283037"/>
          </a:xfrm>
          <a:prstGeom prst="rect">
            <a:avLst/>
          </a:prstGeom>
        </p:spPr>
      </p:pic>
      <p:pic>
        <p:nvPicPr>
          <p:cNvPr id="34" name="Picture 33" descr="Logo&#10;&#10;Description automatically generated">
            <a:extLst>
              <a:ext uri="{FF2B5EF4-FFF2-40B4-BE49-F238E27FC236}">
                <a16:creationId xmlns:a16="http://schemas.microsoft.com/office/drawing/2014/main" id="{9F405EA0-D6E4-011D-0F46-4AE1A8EE22E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968727" y="3869863"/>
            <a:ext cx="1269792" cy="283037"/>
          </a:xfrm>
          <a:prstGeom prst="rect">
            <a:avLst/>
          </a:prstGeom>
        </p:spPr>
      </p:pic>
      <p:pic>
        <p:nvPicPr>
          <p:cNvPr id="35" name="Picture 34" descr="Logo&#10;&#10;Description automatically generated with low confidence">
            <a:extLst>
              <a:ext uri="{FF2B5EF4-FFF2-40B4-BE49-F238E27FC236}">
                <a16:creationId xmlns:a16="http://schemas.microsoft.com/office/drawing/2014/main" id="{EC9D93EF-A934-5434-69C6-B532E39768A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011400" y="9395989"/>
            <a:ext cx="2800848" cy="62431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57393" y="8991390"/>
            <a:ext cx="1815330" cy="1100544"/>
          </a:xfrm>
          <a:custGeom>
            <a:avLst/>
            <a:gdLst/>
            <a:ahLst/>
            <a:cxnLst/>
            <a:rect l="l" t="t" r="r" b="b"/>
            <a:pathLst>
              <a:path w="1815330" h="1100544">
                <a:moveTo>
                  <a:pt x="0" y="0"/>
                </a:moveTo>
                <a:lnTo>
                  <a:pt x="1815330" y="0"/>
                </a:lnTo>
                <a:lnTo>
                  <a:pt x="1815330" y="1100544"/>
                </a:lnTo>
                <a:lnTo>
                  <a:pt x="0" y="1100544"/>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endParaRPr lang="en-HK"/>
          </a:p>
        </p:txBody>
      </p:sp>
      <p:sp>
        <p:nvSpPr>
          <p:cNvPr id="5" name="Freeform 5"/>
          <p:cNvSpPr/>
          <p:nvPr/>
        </p:nvSpPr>
        <p:spPr>
          <a:xfrm>
            <a:off x="-1103430" y="-1457325"/>
            <a:ext cx="3307404" cy="2914650"/>
          </a:xfrm>
          <a:custGeom>
            <a:avLst/>
            <a:gdLst/>
            <a:ahLst/>
            <a:cxnLst/>
            <a:rect l="l" t="t" r="r" b="b"/>
            <a:pathLst>
              <a:path w="3307404" h="2914650">
                <a:moveTo>
                  <a:pt x="0" y="0"/>
                </a:moveTo>
                <a:lnTo>
                  <a:pt x="3307404" y="0"/>
                </a:lnTo>
                <a:lnTo>
                  <a:pt x="3307404" y="2914650"/>
                </a:lnTo>
                <a:lnTo>
                  <a:pt x="0" y="29146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HK"/>
          </a:p>
        </p:txBody>
      </p:sp>
      <p:sp>
        <p:nvSpPr>
          <p:cNvPr id="6" name="Freeform 6"/>
          <p:cNvSpPr/>
          <p:nvPr/>
        </p:nvSpPr>
        <p:spPr>
          <a:xfrm rot="-1460298">
            <a:off x="17479799" y="1065360"/>
            <a:ext cx="1390701" cy="2194400"/>
          </a:xfrm>
          <a:custGeom>
            <a:avLst/>
            <a:gdLst/>
            <a:ahLst/>
            <a:cxnLst/>
            <a:rect l="l" t="t" r="r" b="b"/>
            <a:pathLst>
              <a:path w="1390701" h="2194400">
                <a:moveTo>
                  <a:pt x="0" y="0"/>
                </a:moveTo>
                <a:lnTo>
                  <a:pt x="1390701" y="0"/>
                </a:lnTo>
                <a:lnTo>
                  <a:pt x="1390701" y="2194400"/>
                </a:lnTo>
                <a:lnTo>
                  <a:pt x="0" y="2194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HK"/>
          </a:p>
        </p:txBody>
      </p:sp>
      <p:sp>
        <p:nvSpPr>
          <p:cNvPr id="8" name="TextBox 8"/>
          <p:cNvSpPr txBox="1"/>
          <p:nvPr/>
        </p:nvSpPr>
        <p:spPr>
          <a:xfrm>
            <a:off x="1198584" y="1198760"/>
            <a:ext cx="11337788" cy="517129"/>
          </a:xfrm>
          <a:prstGeom prst="rect">
            <a:avLst/>
          </a:prstGeom>
        </p:spPr>
        <p:txBody>
          <a:bodyPr lIns="0" tIns="0" rIns="0" bIns="0" rtlCol="0" anchor="t">
            <a:spAutoFit/>
          </a:bodyPr>
          <a:lstStyle/>
          <a:p>
            <a:pPr algn="l">
              <a:lnSpc>
                <a:spcPts val="3359"/>
              </a:lnSpc>
            </a:pPr>
            <a:r>
              <a:rPr lang="en-US" sz="6000" dirty="0">
                <a:latin typeface="Montserrat Bold"/>
              </a:rPr>
              <a:t>COURSE AND MODULES </a:t>
            </a:r>
          </a:p>
        </p:txBody>
      </p:sp>
      <p:sp>
        <p:nvSpPr>
          <p:cNvPr id="15" name="TextBox 14">
            <a:extLst>
              <a:ext uri="{FF2B5EF4-FFF2-40B4-BE49-F238E27FC236}">
                <a16:creationId xmlns:a16="http://schemas.microsoft.com/office/drawing/2014/main" id="{4BCADB55-1D10-77A1-33A9-67B257FF444F}"/>
              </a:ext>
            </a:extLst>
          </p:cNvPr>
          <p:cNvSpPr txBox="1"/>
          <p:nvPr/>
        </p:nvSpPr>
        <p:spPr>
          <a:xfrm>
            <a:off x="1376785" y="2883158"/>
            <a:ext cx="8968100" cy="4401205"/>
          </a:xfrm>
          <a:prstGeom prst="rect">
            <a:avLst/>
          </a:prstGeom>
          <a:noFill/>
        </p:spPr>
        <p:txBody>
          <a:bodyPr wrap="square" rtlCol="0">
            <a:spAutoFit/>
          </a:bodyPr>
          <a:lstStyle/>
          <a:p>
            <a:pPr>
              <a:spcAft>
                <a:spcPts val="1200"/>
              </a:spcAft>
            </a:pPr>
            <a:r>
              <a:rPr lang="en-US" sz="24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Sales Optimization</a:t>
            </a:r>
            <a:br>
              <a:rPr lang="en-US" sz="24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br>
            <a:endParaRPr lang="en-US" sz="24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a:p>
            <a:pPr marL="457200" indent="-457200">
              <a:spcAft>
                <a:spcPts val="1200"/>
              </a:spcAft>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Optimizing the Sales Process: Learn how to make a successful sales call.</a:t>
            </a:r>
          </a:p>
          <a:p>
            <a:pPr marL="457200" indent="-457200">
              <a:spcAft>
                <a:spcPts val="1200"/>
              </a:spcAft>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The Questioning Funnel: Learn how to ask your prospects the right questions.</a:t>
            </a:r>
          </a:p>
          <a:p>
            <a:pPr marL="457200" indent="-457200">
              <a:spcAft>
                <a:spcPts val="1200"/>
              </a:spcAft>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The Psychology of selling: Learn how to understand your prospects’ buying decisions.</a:t>
            </a:r>
          </a:p>
          <a:p>
            <a:pPr marL="457200" indent="-457200">
              <a:spcAft>
                <a:spcPts val="1200"/>
              </a:spcAft>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The Art of Cold Calling: Learn how to make a successful cold call.</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pic>
        <p:nvPicPr>
          <p:cNvPr id="16" name="Google Shape;113;p18">
            <a:extLst>
              <a:ext uri="{FF2B5EF4-FFF2-40B4-BE49-F238E27FC236}">
                <a16:creationId xmlns:a16="http://schemas.microsoft.com/office/drawing/2014/main" id="{E0B6EC17-FB62-B0B3-5B73-BF01DF463E7D}"/>
              </a:ext>
            </a:extLst>
          </p:cNvPr>
          <p:cNvPicPr preferRelativeResize="0"/>
          <p:nvPr/>
        </p:nvPicPr>
        <p:blipFill>
          <a:blip r:embed="rId8">
            <a:alphaModFix/>
          </a:blip>
          <a:stretch>
            <a:fillRect/>
          </a:stretch>
        </p:blipFill>
        <p:spPr>
          <a:xfrm>
            <a:off x="10189241" y="1192744"/>
            <a:ext cx="5377118" cy="6934200"/>
          </a:xfrm>
          <a:prstGeom prst="rect">
            <a:avLst/>
          </a:prstGeom>
          <a:noFill/>
          <a:ln>
            <a:noFill/>
          </a:ln>
        </p:spPr>
      </p:pic>
      <p:pic>
        <p:nvPicPr>
          <p:cNvPr id="17" name="Picture 16" descr="Logo&#10;&#10;Description automatically generated">
            <a:extLst>
              <a:ext uri="{FF2B5EF4-FFF2-40B4-BE49-F238E27FC236}">
                <a16:creationId xmlns:a16="http://schemas.microsoft.com/office/drawing/2014/main" id="{5BDFBA78-D06E-CF24-D9E3-951E6FD187E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582400" y="2109924"/>
            <a:ext cx="1525697" cy="340078"/>
          </a:xfrm>
          <a:prstGeom prst="rect">
            <a:avLst/>
          </a:prstGeom>
        </p:spPr>
      </p:pic>
      <p:pic>
        <p:nvPicPr>
          <p:cNvPr id="18" name="Picture 17" descr="Logo&#10;&#10;Description automatically generated with low confidence">
            <a:extLst>
              <a:ext uri="{FF2B5EF4-FFF2-40B4-BE49-F238E27FC236}">
                <a16:creationId xmlns:a16="http://schemas.microsoft.com/office/drawing/2014/main" id="{9869C949-C3E7-B085-4F8A-12D6E07D9C8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011400" y="9395989"/>
            <a:ext cx="2800848" cy="624311"/>
          </a:xfrm>
          <a:prstGeom prst="rect">
            <a:avLst/>
          </a:prstGeom>
        </p:spPr>
      </p:pic>
      <p:pic>
        <p:nvPicPr>
          <p:cNvPr id="20" name="Picture 19">
            <a:extLst>
              <a:ext uri="{FF2B5EF4-FFF2-40B4-BE49-F238E27FC236}">
                <a16:creationId xmlns:a16="http://schemas.microsoft.com/office/drawing/2014/main" id="{2B9318A9-3256-6CEC-9EB0-46F848045A37}"/>
              </a:ext>
            </a:extLst>
          </p:cNvPr>
          <p:cNvPicPr>
            <a:picLocks noChangeAspect="1"/>
          </p:cNvPicPr>
          <p:nvPr/>
        </p:nvPicPr>
        <p:blipFill>
          <a:blip r:embed="rId11"/>
          <a:stretch>
            <a:fillRect/>
          </a:stretch>
        </p:blipFill>
        <p:spPr>
          <a:xfrm>
            <a:off x="12976754" y="5869411"/>
            <a:ext cx="4641815" cy="317471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17540307" y="8685171"/>
            <a:ext cx="2573473" cy="1872201"/>
          </a:xfrm>
          <a:custGeom>
            <a:avLst/>
            <a:gdLst/>
            <a:ahLst/>
            <a:cxnLst/>
            <a:rect l="l" t="t" r="r" b="b"/>
            <a:pathLst>
              <a:path w="2573473" h="1872201">
                <a:moveTo>
                  <a:pt x="0" y="0"/>
                </a:moveTo>
                <a:lnTo>
                  <a:pt x="2573472" y="0"/>
                </a:lnTo>
                <a:lnTo>
                  <a:pt x="2573472" y="1872202"/>
                </a:lnTo>
                <a:lnTo>
                  <a:pt x="0" y="18722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HK"/>
          </a:p>
        </p:txBody>
      </p:sp>
      <p:sp>
        <p:nvSpPr>
          <p:cNvPr id="18" name="AutoShape 18"/>
          <p:cNvSpPr/>
          <p:nvPr/>
        </p:nvSpPr>
        <p:spPr>
          <a:xfrm flipV="1">
            <a:off x="4936899" y="9039225"/>
            <a:ext cx="12603408" cy="0"/>
          </a:xfrm>
          <a:prstGeom prst="line">
            <a:avLst/>
          </a:prstGeom>
          <a:ln w="19050" cap="flat">
            <a:solidFill>
              <a:srgbClr val="2B2E33"/>
            </a:solidFill>
            <a:prstDash val="solid"/>
            <a:headEnd type="none" w="sm" len="sm"/>
            <a:tailEnd type="none" w="sm" len="sm"/>
          </a:ln>
        </p:spPr>
        <p:txBody>
          <a:bodyPr/>
          <a:lstStyle/>
          <a:p>
            <a:endParaRPr lang="en-HK"/>
          </a:p>
        </p:txBody>
      </p:sp>
      <p:sp>
        <p:nvSpPr>
          <p:cNvPr id="22" name="Freeform 22"/>
          <p:cNvSpPr/>
          <p:nvPr/>
        </p:nvSpPr>
        <p:spPr>
          <a:xfrm>
            <a:off x="16694093" y="-168416"/>
            <a:ext cx="1852404" cy="1197116"/>
          </a:xfrm>
          <a:custGeom>
            <a:avLst/>
            <a:gdLst/>
            <a:ahLst/>
            <a:cxnLst/>
            <a:rect l="l" t="t" r="r" b="b"/>
            <a:pathLst>
              <a:path w="1852404" h="1197116">
                <a:moveTo>
                  <a:pt x="0" y="0"/>
                </a:moveTo>
                <a:lnTo>
                  <a:pt x="1852404" y="0"/>
                </a:lnTo>
                <a:lnTo>
                  <a:pt x="1852404" y="1197116"/>
                </a:lnTo>
                <a:lnTo>
                  <a:pt x="0" y="1197116"/>
                </a:lnTo>
                <a:lnTo>
                  <a:pt x="0" y="0"/>
                </a:lnTo>
                <a:close/>
              </a:path>
            </a:pathLst>
          </a:custGeom>
          <a:blipFill>
            <a:blip r:embed="rId4">
              <a:alphaModFix amt="41000"/>
              <a:extLst>
                <a:ext uri="{96DAC541-7B7A-43D3-8B79-37D633B846F1}">
                  <asvg:svgBlip xmlns:asvg="http://schemas.microsoft.com/office/drawing/2016/SVG/main" r:embed="rId5"/>
                </a:ext>
              </a:extLst>
            </a:blip>
            <a:stretch>
              <a:fillRect/>
            </a:stretch>
          </a:blipFill>
        </p:spPr>
        <p:txBody>
          <a:bodyPr/>
          <a:lstStyle/>
          <a:p>
            <a:endParaRPr lang="en-HK"/>
          </a:p>
        </p:txBody>
      </p:sp>
      <p:sp>
        <p:nvSpPr>
          <p:cNvPr id="23" name="Freeform 23"/>
          <p:cNvSpPr/>
          <p:nvPr/>
        </p:nvSpPr>
        <p:spPr>
          <a:xfrm>
            <a:off x="-360578" y="-790486"/>
            <a:ext cx="1389278" cy="1580971"/>
          </a:xfrm>
          <a:custGeom>
            <a:avLst/>
            <a:gdLst/>
            <a:ahLst/>
            <a:cxnLst/>
            <a:rect l="l" t="t" r="r" b="b"/>
            <a:pathLst>
              <a:path w="1389278" h="1580971">
                <a:moveTo>
                  <a:pt x="0" y="0"/>
                </a:moveTo>
                <a:lnTo>
                  <a:pt x="1389278" y="0"/>
                </a:lnTo>
                <a:lnTo>
                  <a:pt x="1389278" y="1580972"/>
                </a:lnTo>
                <a:lnTo>
                  <a:pt x="0" y="158097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HK"/>
          </a:p>
        </p:txBody>
      </p:sp>
      <p:sp>
        <p:nvSpPr>
          <p:cNvPr id="25" name="TextBox 25"/>
          <p:cNvSpPr txBox="1"/>
          <p:nvPr/>
        </p:nvSpPr>
        <p:spPr>
          <a:xfrm>
            <a:off x="911294" y="738731"/>
            <a:ext cx="15782799" cy="971550"/>
          </a:xfrm>
          <a:prstGeom prst="rect">
            <a:avLst/>
          </a:prstGeom>
        </p:spPr>
        <p:txBody>
          <a:bodyPr lIns="0" tIns="0" rIns="0" bIns="0" rtlCol="0" anchor="t">
            <a:spAutoFit/>
          </a:bodyPr>
          <a:lstStyle/>
          <a:p>
            <a:pPr algn="l">
              <a:lnSpc>
                <a:spcPts val="7661"/>
              </a:lnSpc>
            </a:pPr>
            <a:r>
              <a:rPr lang="en-US" sz="6384" dirty="0">
                <a:solidFill>
                  <a:srgbClr val="2B2E33"/>
                </a:solidFill>
                <a:latin typeface="Montserrat Bold"/>
              </a:rPr>
              <a:t>FINAL WINNERS</a:t>
            </a:r>
          </a:p>
        </p:txBody>
      </p:sp>
      <p:pic>
        <p:nvPicPr>
          <p:cNvPr id="41" name="Picture 40" descr="Logo&#10;&#10;Description automatically generated with low confidence">
            <a:extLst>
              <a:ext uri="{FF2B5EF4-FFF2-40B4-BE49-F238E27FC236}">
                <a16:creationId xmlns:a16="http://schemas.microsoft.com/office/drawing/2014/main" id="{59D461CF-77EC-D540-6A88-59B47841A3A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011400" y="9395989"/>
            <a:ext cx="2800848" cy="624311"/>
          </a:xfrm>
          <a:prstGeom prst="rect">
            <a:avLst/>
          </a:prstGeom>
        </p:spPr>
      </p:pic>
      <p:graphicFrame>
        <p:nvGraphicFramePr>
          <p:cNvPr id="7" name="Table 6">
            <a:extLst>
              <a:ext uri="{FF2B5EF4-FFF2-40B4-BE49-F238E27FC236}">
                <a16:creationId xmlns:a16="http://schemas.microsoft.com/office/drawing/2014/main" id="{C3935372-F782-13C5-AF8E-3326A077C42E}"/>
              </a:ext>
            </a:extLst>
          </p:cNvPr>
          <p:cNvGraphicFramePr>
            <a:graphicFrameLocks noGrp="1"/>
          </p:cNvGraphicFramePr>
          <p:nvPr>
            <p:extLst>
              <p:ext uri="{D42A27DB-BD31-4B8C-83A1-F6EECF244321}">
                <p14:modId xmlns:p14="http://schemas.microsoft.com/office/powerpoint/2010/main" val="3378364880"/>
              </p:ext>
            </p:extLst>
          </p:nvPr>
        </p:nvGraphicFramePr>
        <p:xfrm>
          <a:off x="1219199" y="2940550"/>
          <a:ext cx="9624993" cy="4440999"/>
        </p:xfrm>
        <a:graphic>
          <a:graphicData uri="http://schemas.openxmlformats.org/drawingml/2006/table">
            <a:tbl>
              <a:tblPr firstRow="1" firstCol="1" bandRow="1"/>
              <a:tblGrid>
                <a:gridCol w="1768952">
                  <a:extLst>
                    <a:ext uri="{9D8B030D-6E8A-4147-A177-3AD203B41FA5}">
                      <a16:colId xmlns:a16="http://schemas.microsoft.com/office/drawing/2014/main" val="462515955"/>
                    </a:ext>
                  </a:extLst>
                </a:gridCol>
                <a:gridCol w="2638824">
                  <a:extLst>
                    <a:ext uri="{9D8B030D-6E8A-4147-A177-3AD203B41FA5}">
                      <a16:colId xmlns:a16="http://schemas.microsoft.com/office/drawing/2014/main" val="1446708481"/>
                    </a:ext>
                  </a:extLst>
                </a:gridCol>
                <a:gridCol w="1517021">
                  <a:extLst>
                    <a:ext uri="{9D8B030D-6E8A-4147-A177-3AD203B41FA5}">
                      <a16:colId xmlns:a16="http://schemas.microsoft.com/office/drawing/2014/main" val="1035406285"/>
                    </a:ext>
                  </a:extLst>
                </a:gridCol>
                <a:gridCol w="1645360">
                  <a:extLst>
                    <a:ext uri="{9D8B030D-6E8A-4147-A177-3AD203B41FA5}">
                      <a16:colId xmlns:a16="http://schemas.microsoft.com/office/drawing/2014/main" val="515685669"/>
                    </a:ext>
                  </a:extLst>
                </a:gridCol>
                <a:gridCol w="2054836">
                  <a:extLst>
                    <a:ext uri="{9D8B030D-6E8A-4147-A177-3AD203B41FA5}">
                      <a16:colId xmlns:a16="http://schemas.microsoft.com/office/drawing/2014/main" val="133027052"/>
                    </a:ext>
                  </a:extLst>
                </a:gridCol>
              </a:tblGrid>
              <a:tr h="934221">
                <a:tc>
                  <a:txBody>
                    <a:bodyPr/>
                    <a:lstStyle/>
                    <a:p>
                      <a:pPr marL="0" marR="0" algn="ctr">
                        <a:lnSpc>
                          <a:spcPct val="107000"/>
                        </a:lnSpc>
                        <a:spcBef>
                          <a:spcPts val="0"/>
                        </a:spcBef>
                        <a:spcAft>
                          <a:spcPts val="0"/>
                        </a:spcAft>
                      </a:pPr>
                      <a:r>
                        <a:rPr lang="en-HK" sz="2000" b="1" dirty="0">
                          <a:effectLst/>
                          <a:latin typeface="Open Sans" panose="020B0606030504020204" pitchFamily="34" charset="0"/>
                          <a:ea typeface="Open Sans" panose="020B0606030504020204" pitchFamily="34" charset="0"/>
                          <a:cs typeface="Open Sans" panose="020B0606030504020204" pitchFamily="34" charset="0"/>
                        </a:rPr>
                        <a:t>Name</a:t>
                      </a:r>
                      <a:endParaRPr lang="en-US" sz="2000" b="1"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HK" sz="2000" b="1" dirty="0">
                          <a:effectLst/>
                          <a:latin typeface="Open Sans" panose="020B0606030504020204" pitchFamily="34" charset="0"/>
                          <a:ea typeface="Open Sans" panose="020B0606030504020204" pitchFamily="34" charset="0"/>
                          <a:cs typeface="Open Sans" panose="020B0606030504020204" pitchFamily="34" charset="0"/>
                        </a:rPr>
                        <a:t>Title</a:t>
                      </a:r>
                      <a:endParaRPr lang="en-US" sz="2000" b="1"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HK" sz="2000" b="1">
                          <a:effectLst/>
                          <a:latin typeface="Open Sans" panose="020B0606030504020204" pitchFamily="34" charset="0"/>
                          <a:ea typeface="Open Sans" panose="020B0606030504020204" pitchFamily="34" charset="0"/>
                          <a:cs typeface="Open Sans" panose="020B0606030504020204" pitchFamily="34" charset="0"/>
                        </a:rPr>
                        <a:t>Location</a:t>
                      </a:r>
                      <a:endParaRPr lang="en-US" sz="2000" b="1">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HK" sz="2000" b="1" dirty="0">
                          <a:effectLst/>
                          <a:latin typeface="Open Sans" panose="020B0606030504020204" pitchFamily="34" charset="0"/>
                          <a:ea typeface="Open Sans" panose="020B0606030504020204" pitchFamily="34" charset="0"/>
                          <a:cs typeface="Open Sans" panose="020B0606030504020204" pitchFamily="34" charset="0"/>
                        </a:rPr>
                        <a:t>Overall Points</a:t>
                      </a:r>
                      <a:endParaRPr lang="en-US" sz="2000" b="1"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HK" sz="2000" b="1" dirty="0">
                          <a:effectLst/>
                          <a:latin typeface="Open Sans" panose="020B0606030504020204" pitchFamily="34" charset="0"/>
                          <a:ea typeface="Open Sans" panose="020B0606030504020204" pitchFamily="34" charset="0"/>
                          <a:cs typeface="Open Sans" panose="020B0606030504020204" pitchFamily="34" charset="0"/>
                        </a:rPr>
                        <a:t>Overall knowledge level</a:t>
                      </a:r>
                      <a:endParaRPr lang="en-US" sz="2000" b="1"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1940524"/>
                  </a:ext>
                </a:extLst>
              </a:tr>
              <a:tr h="1104151">
                <a:tc>
                  <a:txBody>
                    <a:bodyPr/>
                    <a:lstStyle/>
                    <a:p>
                      <a:pPr marL="0" marR="0" algn="ctr"/>
                      <a:r>
                        <a:rPr lang="en-HK" sz="2000">
                          <a:effectLst/>
                          <a:latin typeface="Open Sans" panose="020B0606030504020204" pitchFamily="34" charset="0"/>
                          <a:ea typeface="Open Sans" panose="020B0606030504020204" pitchFamily="34" charset="0"/>
                          <a:cs typeface="Open Sans" panose="020B0606030504020204" pitchFamily="34" charset="0"/>
                        </a:rPr>
                        <a:t>Puntara Janthanon </a:t>
                      </a:r>
                      <a:endParaRPr lang="en-US" sz="20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HK" sz="2000" dirty="0">
                          <a:effectLst/>
                          <a:latin typeface="Open Sans" panose="020B0606030504020204" pitchFamily="34" charset="0"/>
                          <a:ea typeface="Open Sans" panose="020B0606030504020204" pitchFamily="34" charset="0"/>
                          <a:cs typeface="Open Sans" panose="020B0606030504020204" pitchFamily="34" charset="0"/>
                        </a:rPr>
                        <a:t>Sales Operation Executive</a:t>
                      </a:r>
                      <a:endParaRPr lang="en-US" sz="20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HK" sz="2000" dirty="0">
                          <a:effectLst/>
                          <a:latin typeface="Open Sans" panose="020B0606030504020204" pitchFamily="34" charset="0"/>
                          <a:ea typeface="Open Sans" panose="020B0606030504020204" pitchFamily="34" charset="0"/>
                          <a:cs typeface="Open Sans" panose="020B0606030504020204" pitchFamily="34" charset="0"/>
                        </a:rPr>
                        <a:t>Thailand</a:t>
                      </a:r>
                      <a:endParaRPr lang="en-US" sz="20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HK"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26,970,400</a:t>
                      </a:r>
                      <a:endParaRPr lang="en-US" sz="20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HK" sz="2000" dirty="0">
                          <a:effectLst/>
                          <a:latin typeface="Open Sans" panose="020B0606030504020204" pitchFamily="34" charset="0"/>
                          <a:ea typeface="Open Sans" panose="020B0606030504020204" pitchFamily="34" charset="0"/>
                          <a:cs typeface="Open Sans" panose="020B0606030504020204" pitchFamily="34" charset="0"/>
                        </a:rPr>
                        <a:t>6</a:t>
                      </a:r>
                      <a:endParaRPr lang="en-US" sz="20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8706236"/>
                  </a:ext>
                </a:extLst>
              </a:tr>
              <a:tr h="1270227">
                <a:tc>
                  <a:txBody>
                    <a:bodyPr/>
                    <a:lstStyle/>
                    <a:p>
                      <a:pPr marL="0" marR="0" algn="ctr">
                        <a:lnSpc>
                          <a:spcPct val="107000"/>
                        </a:lnSpc>
                        <a:spcBef>
                          <a:spcPts val="0"/>
                        </a:spcBef>
                        <a:spcAft>
                          <a:spcPts val="0"/>
                        </a:spcAft>
                      </a:pPr>
                      <a:r>
                        <a:rPr lang="en-HK" sz="2000">
                          <a:effectLst/>
                          <a:latin typeface="Open Sans" panose="020B0606030504020204" pitchFamily="34" charset="0"/>
                          <a:ea typeface="Open Sans" panose="020B0606030504020204" pitchFamily="34" charset="0"/>
                          <a:cs typeface="Open Sans" panose="020B0606030504020204" pitchFamily="34" charset="0"/>
                        </a:rPr>
                        <a:t>Claralee Fung</a:t>
                      </a:r>
                      <a:endParaRPr lang="en-US" sz="20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HK" sz="20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Assistant Manager, Digital &amp; CRM</a:t>
                      </a:r>
                      <a:endParaRPr lang="en-US" sz="20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HK" sz="2000">
                          <a:effectLst/>
                          <a:latin typeface="Open Sans" panose="020B0606030504020204" pitchFamily="34" charset="0"/>
                          <a:ea typeface="Open Sans" panose="020B0606030504020204" pitchFamily="34" charset="0"/>
                          <a:cs typeface="Open Sans" panose="020B0606030504020204" pitchFamily="34" charset="0"/>
                        </a:rPr>
                        <a:t>Hong Kong</a:t>
                      </a:r>
                      <a:endParaRPr lang="en-US" sz="20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HK" sz="20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22,251,900</a:t>
                      </a:r>
                      <a:endParaRPr lang="en-US" sz="20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HK" sz="2000" dirty="0">
                          <a:effectLst/>
                          <a:latin typeface="Open Sans" panose="020B0606030504020204" pitchFamily="34" charset="0"/>
                          <a:ea typeface="Open Sans" panose="020B0606030504020204" pitchFamily="34" charset="0"/>
                          <a:cs typeface="Open Sans" panose="020B0606030504020204" pitchFamily="34" charset="0"/>
                        </a:rPr>
                        <a:t>6</a:t>
                      </a:r>
                      <a:endParaRPr lang="en-US" sz="20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3759835"/>
                  </a:ext>
                </a:extLst>
              </a:tr>
              <a:tr h="1104151">
                <a:tc>
                  <a:txBody>
                    <a:bodyPr/>
                    <a:lstStyle/>
                    <a:p>
                      <a:pPr marL="0" marR="0" algn="ctr">
                        <a:lnSpc>
                          <a:spcPct val="107000"/>
                        </a:lnSpc>
                        <a:spcBef>
                          <a:spcPts val="0"/>
                        </a:spcBef>
                        <a:spcAft>
                          <a:spcPts val="0"/>
                        </a:spcAft>
                      </a:pPr>
                      <a:r>
                        <a:rPr lang="en-HK" sz="20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Vaishali Paul</a:t>
                      </a:r>
                      <a:endParaRPr lang="en-US" sz="20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HK" sz="20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Manager - Sales</a:t>
                      </a:r>
                      <a:endParaRPr lang="en-US" sz="20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HK" sz="2000">
                          <a:effectLst/>
                          <a:latin typeface="Open Sans" panose="020B0606030504020204" pitchFamily="34" charset="0"/>
                          <a:ea typeface="Open Sans" panose="020B0606030504020204" pitchFamily="34" charset="0"/>
                          <a:cs typeface="Open Sans" panose="020B0606030504020204" pitchFamily="34" charset="0"/>
                        </a:rPr>
                        <a:t>India</a:t>
                      </a:r>
                      <a:endParaRPr lang="en-US" sz="20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HK" sz="20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4,919,950</a:t>
                      </a:r>
                      <a:endParaRPr lang="en-US" sz="200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HK" sz="2000" dirty="0">
                          <a:effectLst/>
                          <a:latin typeface="Open Sans" panose="020B0606030504020204" pitchFamily="34" charset="0"/>
                          <a:ea typeface="Open Sans" panose="020B0606030504020204" pitchFamily="34" charset="0"/>
                          <a:cs typeface="Open Sans" panose="020B0606030504020204" pitchFamily="34" charset="0"/>
                        </a:rPr>
                        <a:t>6</a:t>
                      </a:r>
                      <a:endParaRPr lang="en-US" sz="2000" dirty="0">
                        <a:effectLst/>
                        <a:latin typeface="Open Sans" panose="020B0606030504020204" pitchFamily="34" charset="0"/>
                        <a:ea typeface="Open Sans" panose="020B0606030504020204" pitchFamily="34" charset="0"/>
                        <a:cs typeface="Open Sans" panose="020B0606030504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8843363"/>
                  </a:ext>
                </a:extLst>
              </a:tr>
            </a:tbl>
          </a:graphicData>
        </a:graphic>
      </p:graphicFrame>
      <p:pic>
        <p:nvPicPr>
          <p:cNvPr id="9" name="Picture 8">
            <a:hlinkClick r:id="rId9"/>
            <a:extLst>
              <a:ext uri="{FF2B5EF4-FFF2-40B4-BE49-F238E27FC236}">
                <a16:creationId xmlns:a16="http://schemas.microsoft.com/office/drawing/2014/main" id="{B2806E02-7D9B-5D05-E92B-CCF11248DBDA}"/>
              </a:ext>
            </a:extLst>
          </p:cNvPr>
          <p:cNvPicPr>
            <a:picLocks noChangeAspect="1"/>
          </p:cNvPicPr>
          <p:nvPr/>
        </p:nvPicPr>
        <p:blipFill>
          <a:blip r:embed="rId10"/>
          <a:stretch>
            <a:fillRect/>
          </a:stretch>
        </p:blipFill>
        <p:spPr>
          <a:xfrm>
            <a:off x="11238603" y="1710281"/>
            <a:ext cx="5711498" cy="3204619"/>
          </a:xfrm>
          <a:prstGeom prst="rect">
            <a:avLst/>
          </a:prstGeom>
        </p:spPr>
      </p:pic>
      <p:pic>
        <p:nvPicPr>
          <p:cNvPr id="11" name="Picture 10">
            <a:hlinkClick r:id="rId9"/>
            <a:extLst>
              <a:ext uri="{FF2B5EF4-FFF2-40B4-BE49-F238E27FC236}">
                <a16:creationId xmlns:a16="http://schemas.microsoft.com/office/drawing/2014/main" id="{97C333F9-B075-3CBA-CAF3-A1D21E75F1BC}"/>
              </a:ext>
            </a:extLst>
          </p:cNvPr>
          <p:cNvPicPr>
            <a:picLocks noChangeAspect="1"/>
          </p:cNvPicPr>
          <p:nvPr/>
        </p:nvPicPr>
        <p:blipFill>
          <a:blip r:embed="rId11"/>
          <a:stretch>
            <a:fillRect/>
          </a:stretch>
        </p:blipFill>
        <p:spPr>
          <a:xfrm>
            <a:off x="12167170" y="4577289"/>
            <a:ext cx="5682607" cy="3204618"/>
          </a:xfrm>
          <a:prstGeom prst="rect">
            <a:avLst/>
          </a:prstGeom>
        </p:spPr>
      </p:pic>
      <p:sp>
        <p:nvSpPr>
          <p:cNvPr id="13" name="TextBox 12">
            <a:hlinkClick r:id="rId9"/>
            <a:extLst>
              <a:ext uri="{FF2B5EF4-FFF2-40B4-BE49-F238E27FC236}">
                <a16:creationId xmlns:a16="http://schemas.microsoft.com/office/drawing/2014/main" id="{9B03624F-B210-3F05-9DD2-193955B5D1EA}"/>
              </a:ext>
            </a:extLst>
          </p:cNvPr>
          <p:cNvSpPr txBox="1"/>
          <p:nvPr/>
        </p:nvSpPr>
        <p:spPr>
          <a:xfrm>
            <a:off x="13182600" y="8204595"/>
            <a:ext cx="3007894" cy="369332"/>
          </a:xfrm>
          <a:prstGeom prst="rect">
            <a:avLst/>
          </a:prstGeom>
          <a:noFill/>
        </p:spPr>
        <p:txBody>
          <a:bodyPr wrap="square">
            <a:spAutoFit/>
          </a:bodyPr>
          <a:lstStyle/>
          <a:p>
            <a:r>
              <a:rPr lang="en-US" sz="18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C</a:t>
            </a:r>
            <a:r>
              <a:rPr lang="en-HK"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lick</a:t>
            </a:r>
            <a:r>
              <a:rPr lang="zh-TW" altLang="en-US"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n-HK" altLang="zh-TW"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to</a:t>
            </a:r>
            <a:r>
              <a:rPr lang="zh-TW" altLang="en-US"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n-HK" altLang="zh-TW"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view</a:t>
            </a:r>
            <a:r>
              <a:rPr lang="zh-TW" altLang="en-US"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n-HK" altLang="zh-TW"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the</a:t>
            </a:r>
            <a:r>
              <a:rPr lang="zh-TW" altLang="en-US"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t>
            </a:r>
            <a:r>
              <a:rPr lang="en-HK" altLang="zh-TW"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video</a:t>
            </a:r>
            <a:endParaRPr lang="en-HK" dirty="0"/>
          </a:p>
        </p:txBody>
      </p:sp>
    </p:spTree>
    <p:extLst>
      <p:ext uri="{BB962C8B-B14F-4D97-AF65-F5344CB8AC3E}">
        <p14:creationId xmlns:p14="http://schemas.microsoft.com/office/powerpoint/2010/main" val="2718649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0862" y="2418325"/>
            <a:ext cx="4430216" cy="7868675"/>
            <a:chOff x="0" y="0"/>
            <a:chExt cx="686356" cy="1219064"/>
          </a:xfrm>
        </p:grpSpPr>
        <p:sp>
          <p:nvSpPr>
            <p:cNvPr id="3" name="Freeform 3"/>
            <p:cNvSpPr/>
            <p:nvPr/>
          </p:nvSpPr>
          <p:spPr>
            <a:xfrm>
              <a:off x="0" y="0"/>
              <a:ext cx="686356" cy="1219064"/>
            </a:xfrm>
            <a:custGeom>
              <a:avLst/>
              <a:gdLst/>
              <a:ahLst/>
              <a:cxnLst/>
              <a:rect l="l" t="t" r="r" b="b"/>
              <a:pathLst>
                <a:path w="686356" h="1219064">
                  <a:moveTo>
                    <a:pt x="0" y="0"/>
                  </a:moveTo>
                  <a:lnTo>
                    <a:pt x="686356" y="0"/>
                  </a:lnTo>
                  <a:lnTo>
                    <a:pt x="686356" y="1219064"/>
                  </a:lnTo>
                  <a:lnTo>
                    <a:pt x="0" y="1219064"/>
                  </a:lnTo>
                  <a:close/>
                </a:path>
              </a:pathLst>
            </a:custGeom>
            <a:blipFill>
              <a:blip r:embed="rId2"/>
              <a:stretch>
                <a:fillRect l="-89593" r="-76494"/>
              </a:stretch>
            </a:blipFill>
          </p:spPr>
          <p:txBody>
            <a:bodyPr/>
            <a:lstStyle/>
            <a:p>
              <a:endParaRPr lang="en-HK"/>
            </a:p>
          </p:txBody>
        </p:sp>
      </p:grpSp>
      <p:sp>
        <p:nvSpPr>
          <p:cNvPr id="4" name="Freeform 4"/>
          <p:cNvSpPr/>
          <p:nvPr/>
        </p:nvSpPr>
        <p:spPr>
          <a:xfrm>
            <a:off x="17540307" y="8685171"/>
            <a:ext cx="2573473" cy="1872201"/>
          </a:xfrm>
          <a:custGeom>
            <a:avLst/>
            <a:gdLst/>
            <a:ahLst/>
            <a:cxnLst/>
            <a:rect l="l" t="t" r="r" b="b"/>
            <a:pathLst>
              <a:path w="2573473" h="1872201">
                <a:moveTo>
                  <a:pt x="0" y="0"/>
                </a:moveTo>
                <a:lnTo>
                  <a:pt x="2573472" y="0"/>
                </a:lnTo>
                <a:lnTo>
                  <a:pt x="2573472" y="1872202"/>
                </a:lnTo>
                <a:lnTo>
                  <a:pt x="0" y="18722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HK"/>
          </a:p>
        </p:txBody>
      </p:sp>
      <p:grpSp>
        <p:nvGrpSpPr>
          <p:cNvPr id="5" name="Group 5"/>
          <p:cNvGrpSpPr/>
          <p:nvPr/>
        </p:nvGrpSpPr>
        <p:grpSpPr>
          <a:xfrm>
            <a:off x="4379354" y="2418325"/>
            <a:ext cx="13240941" cy="6266847"/>
            <a:chOff x="0" y="0"/>
            <a:chExt cx="3742205" cy="1771160"/>
          </a:xfrm>
        </p:grpSpPr>
        <p:sp>
          <p:nvSpPr>
            <p:cNvPr id="6" name="Freeform 6"/>
            <p:cNvSpPr/>
            <p:nvPr/>
          </p:nvSpPr>
          <p:spPr>
            <a:xfrm>
              <a:off x="0" y="0"/>
              <a:ext cx="3742205" cy="1771160"/>
            </a:xfrm>
            <a:custGeom>
              <a:avLst/>
              <a:gdLst/>
              <a:ahLst/>
              <a:cxnLst/>
              <a:rect l="l" t="t" r="r" b="b"/>
              <a:pathLst>
                <a:path w="3742205" h="1771160">
                  <a:moveTo>
                    <a:pt x="0" y="0"/>
                  </a:moveTo>
                  <a:lnTo>
                    <a:pt x="3742205" y="0"/>
                  </a:lnTo>
                  <a:lnTo>
                    <a:pt x="3742205" y="1771160"/>
                  </a:lnTo>
                  <a:lnTo>
                    <a:pt x="0" y="1771160"/>
                  </a:lnTo>
                  <a:close/>
                </a:path>
              </a:pathLst>
            </a:custGeom>
            <a:solidFill>
              <a:srgbClr val="ECEDED"/>
            </a:solidFill>
            <a:ln w="12700" cap="sq">
              <a:solidFill>
                <a:srgbClr val="000000"/>
              </a:solidFill>
              <a:prstDash val="solid"/>
              <a:miter/>
            </a:ln>
          </p:spPr>
          <p:txBody>
            <a:bodyPr/>
            <a:lstStyle/>
            <a:p>
              <a:endParaRPr lang="en-HK"/>
            </a:p>
          </p:txBody>
        </p:sp>
      </p:grpSp>
      <p:sp>
        <p:nvSpPr>
          <p:cNvPr id="18" name="AutoShape 18"/>
          <p:cNvSpPr/>
          <p:nvPr/>
        </p:nvSpPr>
        <p:spPr>
          <a:xfrm flipV="1">
            <a:off x="4936899" y="9039225"/>
            <a:ext cx="12603408" cy="0"/>
          </a:xfrm>
          <a:prstGeom prst="line">
            <a:avLst/>
          </a:prstGeom>
          <a:ln w="19050" cap="flat">
            <a:solidFill>
              <a:srgbClr val="2B2E33"/>
            </a:solidFill>
            <a:prstDash val="solid"/>
            <a:headEnd type="none" w="sm" len="sm"/>
            <a:tailEnd type="none" w="sm" len="sm"/>
          </a:ln>
        </p:spPr>
        <p:txBody>
          <a:bodyPr/>
          <a:lstStyle/>
          <a:p>
            <a:endParaRPr lang="en-HK"/>
          </a:p>
        </p:txBody>
      </p:sp>
      <p:grpSp>
        <p:nvGrpSpPr>
          <p:cNvPr id="19" name="Group 19"/>
          <p:cNvGrpSpPr/>
          <p:nvPr/>
        </p:nvGrpSpPr>
        <p:grpSpPr>
          <a:xfrm>
            <a:off x="16635245" y="2063137"/>
            <a:ext cx="1358824" cy="1499392"/>
            <a:chOff x="0" y="0"/>
            <a:chExt cx="736600" cy="812800"/>
          </a:xfrm>
        </p:grpSpPr>
        <p:sp>
          <p:nvSpPr>
            <p:cNvPr id="20" name="Freeform 20"/>
            <p:cNvSpPr/>
            <p:nvPr/>
          </p:nvSpPr>
          <p:spPr>
            <a:xfrm>
              <a:off x="0" y="0"/>
              <a:ext cx="736600" cy="812800"/>
            </a:xfrm>
            <a:custGeom>
              <a:avLst/>
              <a:gdLst/>
              <a:ahLst/>
              <a:cxnLst/>
              <a:rect l="l" t="t" r="r" b="b"/>
              <a:pathLst>
                <a:path w="736600" h="812800">
                  <a:moveTo>
                    <a:pt x="736600" y="0"/>
                  </a:moveTo>
                  <a:lnTo>
                    <a:pt x="736600" y="812800"/>
                  </a:lnTo>
                  <a:lnTo>
                    <a:pt x="368300" y="685800"/>
                  </a:lnTo>
                  <a:lnTo>
                    <a:pt x="0" y="812800"/>
                  </a:lnTo>
                  <a:lnTo>
                    <a:pt x="0" y="0"/>
                  </a:lnTo>
                  <a:lnTo>
                    <a:pt x="736600" y="0"/>
                  </a:lnTo>
                  <a:close/>
                </a:path>
              </a:pathLst>
            </a:custGeom>
            <a:solidFill>
              <a:srgbClr val="002244"/>
            </a:solidFill>
            <a:ln cap="sq">
              <a:noFill/>
              <a:prstDash val="solid"/>
              <a:miter/>
            </a:ln>
          </p:spPr>
          <p:txBody>
            <a:bodyPr/>
            <a:lstStyle/>
            <a:p>
              <a:endParaRPr lang="en-HK"/>
            </a:p>
          </p:txBody>
        </p:sp>
        <p:sp>
          <p:nvSpPr>
            <p:cNvPr id="21" name="TextBox 21"/>
            <p:cNvSpPr txBox="1"/>
            <p:nvPr/>
          </p:nvSpPr>
          <p:spPr>
            <a:xfrm>
              <a:off x="0" y="-9525"/>
              <a:ext cx="736600" cy="695325"/>
            </a:xfrm>
            <a:prstGeom prst="rect">
              <a:avLst/>
            </a:prstGeom>
          </p:spPr>
          <p:txBody>
            <a:bodyPr lIns="50800" tIns="50800" rIns="50800" bIns="50800" rtlCol="0" anchor="ctr"/>
            <a:lstStyle/>
            <a:p>
              <a:pPr algn="ctr">
                <a:lnSpc>
                  <a:spcPts val="3120"/>
                </a:lnSpc>
              </a:pPr>
              <a:endParaRPr/>
            </a:p>
          </p:txBody>
        </p:sp>
      </p:grpSp>
      <p:sp>
        <p:nvSpPr>
          <p:cNvPr id="22" name="Freeform 22"/>
          <p:cNvSpPr/>
          <p:nvPr/>
        </p:nvSpPr>
        <p:spPr>
          <a:xfrm>
            <a:off x="16694093" y="-168416"/>
            <a:ext cx="1852404" cy="1197116"/>
          </a:xfrm>
          <a:custGeom>
            <a:avLst/>
            <a:gdLst/>
            <a:ahLst/>
            <a:cxnLst/>
            <a:rect l="l" t="t" r="r" b="b"/>
            <a:pathLst>
              <a:path w="1852404" h="1197116">
                <a:moveTo>
                  <a:pt x="0" y="0"/>
                </a:moveTo>
                <a:lnTo>
                  <a:pt x="1852404" y="0"/>
                </a:lnTo>
                <a:lnTo>
                  <a:pt x="1852404" y="1197116"/>
                </a:lnTo>
                <a:lnTo>
                  <a:pt x="0" y="1197116"/>
                </a:lnTo>
                <a:lnTo>
                  <a:pt x="0" y="0"/>
                </a:lnTo>
                <a:close/>
              </a:path>
            </a:pathLst>
          </a:custGeom>
          <a:blipFill>
            <a:blip r:embed="rId5">
              <a:alphaModFix amt="41000"/>
              <a:extLst>
                <a:ext uri="{96DAC541-7B7A-43D3-8B79-37D633B846F1}">
                  <asvg:svgBlip xmlns:asvg="http://schemas.microsoft.com/office/drawing/2016/SVG/main" r:embed="rId6"/>
                </a:ext>
              </a:extLst>
            </a:blip>
            <a:stretch>
              <a:fillRect/>
            </a:stretch>
          </a:blipFill>
        </p:spPr>
        <p:txBody>
          <a:bodyPr/>
          <a:lstStyle/>
          <a:p>
            <a:endParaRPr lang="en-HK"/>
          </a:p>
        </p:txBody>
      </p:sp>
      <p:sp>
        <p:nvSpPr>
          <p:cNvPr id="23" name="Freeform 23"/>
          <p:cNvSpPr/>
          <p:nvPr/>
        </p:nvSpPr>
        <p:spPr>
          <a:xfrm>
            <a:off x="-360578" y="-790486"/>
            <a:ext cx="1389278" cy="1580971"/>
          </a:xfrm>
          <a:custGeom>
            <a:avLst/>
            <a:gdLst/>
            <a:ahLst/>
            <a:cxnLst/>
            <a:rect l="l" t="t" r="r" b="b"/>
            <a:pathLst>
              <a:path w="1389278" h="1580971">
                <a:moveTo>
                  <a:pt x="0" y="0"/>
                </a:moveTo>
                <a:lnTo>
                  <a:pt x="1389278" y="0"/>
                </a:lnTo>
                <a:lnTo>
                  <a:pt x="1389278" y="1580972"/>
                </a:lnTo>
                <a:lnTo>
                  <a:pt x="0" y="15809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HK"/>
          </a:p>
        </p:txBody>
      </p:sp>
      <p:sp>
        <p:nvSpPr>
          <p:cNvPr id="25" name="TextBox 25"/>
          <p:cNvSpPr txBox="1"/>
          <p:nvPr/>
        </p:nvSpPr>
        <p:spPr>
          <a:xfrm>
            <a:off x="747693" y="738731"/>
            <a:ext cx="15782799" cy="971550"/>
          </a:xfrm>
          <a:prstGeom prst="rect">
            <a:avLst/>
          </a:prstGeom>
        </p:spPr>
        <p:txBody>
          <a:bodyPr lIns="0" tIns="0" rIns="0" bIns="0" rtlCol="0" anchor="t">
            <a:spAutoFit/>
          </a:bodyPr>
          <a:lstStyle/>
          <a:p>
            <a:pPr algn="l">
              <a:lnSpc>
                <a:spcPts val="7661"/>
              </a:lnSpc>
            </a:pPr>
            <a:r>
              <a:rPr lang="en-US" sz="6384" dirty="0">
                <a:solidFill>
                  <a:srgbClr val="2B2E33"/>
                </a:solidFill>
                <a:latin typeface="Montserrat Bold"/>
              </a:rPr>
              <a:t>RESULTS</a:t>
            </a:r>
          </a:p>
        </p:txBody>
      </p:sp>
      <p:sp>
        <p:nvSpPr>
          <p:cNvPr id="34" name="object 3">
            <a:extLst>
              <a:ext uri="{FF2B5EF4-FFF2-40B4-BE49-F238E27FC236}">
                <a16:creationId xmlns:a16="http://schemas.microsoft.com/office/drawing/2014/main" id="{8012D771-D699-7565-2E44-093A847E1D26}"/>
              </a:ext>
            </a:extLst>
          </p:cNvPr>
          <p:cNvSpPr txBox="1"/>
          <p:nvPr/>
        </p:nvSpPr>
        <p:spPr>
          <a:xfrm>
            <a:off x="6656814" y="6617420"/>
            <a:ext cx="4014130" cy="1369670"/>
          </a:xfrm>
          <a:prstGeom prst="rect">
            <a:avLst/>
          </a:prstGeom>
        </p:spPr>
        <p:txBody>
          <a:bodyPr vert="horz" wrap="square" lIns="0" tIns="88900" rIns="0" bIns="0" rtlCol="0">
            <a:spAutoFit/>
          </a:bodyPr>
          <a:lstStyle/>
          <a:p>
            <a:pPr marL="745951">
              <a:lnSpc>
                <a:spcPct val="100000"/>
              </a:lnSpc>
              <a:spcBef>
                <a:spcPts val="700"/>
              </a:spcBef>
            </a:pPr>
            <a:r>
              <a:rPr sz="5700" spc="80" dirty="0">
                <a:solidFill>
                  <a:srgbClr val="002143"/>
                </a:solidFill>
                <a:latin typeface="Open Sans" panose="020B0606030504020204" pitchFamily="34" charset="0"/>
                <a:ea typeface="Open Sans" panose="020B0606030504020204" pitchFamily="34" charset="0"/>
                <a:cs typeface="Open Sans" panose="020B0606030504020204" pitchFamily="34" charset="0"/>
              </a:rPr>
              <a:t>3668</a:t>
            </a:r>
            <a:endParaRPr sz="5700" dirty="0">
              <a:latin typeface="Open Sans" panose="020B0606030504020204" pitchFamily="34" charset="0"/>
              <a:ea typeface="Open Sans" panose="020B0606030504020204" pitchFamily="34" charset="0"/>
              <a:cs typeface="Open Sans" panose="020B0606030504020204" pitchFamily="34" charset="0"/>
            </a:endParaRPr>
          </a:p>
          <a:p>
            <a:pPr marL="8467">
              <a:lnSpc>
                <a:spcPct val="100000"/>
              </a:lnSpc>
              <a:spcBef>
                <a:spcPts val="277"/>
              </a:spcBef>
            </a:pPr>
            <a:r>
              <a:rPr sz="2367" spc="57" dirty="0">
                <a:solidFill>
                  <a:srgbClr val="002143"/>
                </a:solidFill>
                <a:latin typeface="Open Sans" panose="020B0606030504020204" pitchFamily="34" charset="0"/>
                <a:ea typeface="Open Sans" panose="020B0606030504020204" pitchFamily="34" charset="0"/>
                <a:cs typeface="Open Sans" panose="020B0606030504020204" pitchFamily="34" charset="0"/>
              </a:rPr>
              <a:t>Questions</a:t>
            </a:r>
            <a:r>
              <a:rPr sz="2367" spc="-20" dirty="0">
                <a:solidFill>
                  <a:srgbClr val="002143"/>
                </a:solidFill>
                <a:latin typeface="Open Sans" panose="020B0606030504020204" pitchFamily="34" charset="0"/>
                <a:ea typeface="Open Sans" panose="020B0606030504020204" pitchFamily="34" charset="0"/>
                <a:cs typeface="Open Sans" panose="020B0606030504020204" pitchFamily="34" charset="0"/>
              </a:rPr>
              <a:t> </a:t>
            </a:r>
            <a:r>
              <a:rPr sz="2367" spc="67" dirty="0">
                <a:solidFill>
                  <a:srgbClr val="002143"/>
                </a:solidFill>
                <a:latin typeface="Open Sans" panose="020B0606030504020204" pitchFamily="34" charset="0"/>
                <a:ea typeface="Open Sans" panose="020B0606030504020204" pitchFamily="34" charset="0"/>
                <a:cs typeface="Open Sans" panose="020B0606030504020204" pitchFamily="34" charset="0"/>
              </a:rPr>
              <a:t>answered</a:t>
            </a:r>
            <a:endParaRPr sz="2367"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object 4">
            <a:extLst>
              <a:ext uri="{FF2B5EF4-FFF2-40B4-BE49-F238E27FC236}">
                <a16:creationId xmlns:a16="http://schemas.microsoft.com/office/drawing/2014/main" id="{A365A2EF-1D53-DA8B-354F-BD404ADBEC36}"/>
              </a:ext>
            </a:extLst>
          </p:cNvPr>
          <p:cNvSpPr txBox="1"/>
          <p:nvPr/>
        </p:nvSpPr>
        <p:spPr>
          <a:xfrm>
            <a:off x="11183796" y="6617420"/>
            <a:ext cx="5510297" cy="966931"/>
          </a:xfrm>
          <a:prstGeom prst="rect">
            <a:avLst/>
          </a:prstGeom>
        </p:spPr>
        <p:txBody>
          <a:bodyPr vert="horz" wrap="square" lIns="0" tIns="88900" rIns="0" bIns="0" rtlCol="0">
            <a:spAutoFit/>
          </a:bodyPr>
          <a:lstStyle/>
          <a:p>
            <a:pPr marL="406420">
              <a:lnSpc>
                <a:spcPct val="100000"/>
              </a:lnSpc>
              <a:spcBef>
                <a:spcPts val="700"/>
              </a:spcBef>
            </a:pPr>
            <a:r>
              <a:rPr sz="5700" spc="80" dirty="0">
                <a:solidFill>
                  <a:srgbClr val="002143"/>
                </a:solidFill>
                <a:latin typeface="Open Sans" panose="020B0606030504020204" pitchFamily="34" charset="0"/>
                <a:ea typeface="Open Sans" panose="020B0606030504020204" pitchFamily="34" charset="0"/>
                <a:cs typeface="Open Sans" panose="020B0606030504020204" pitchFamily="34" charset="0"/>
              </a:rPr>
              <a:t>2895</a:t>
            </a:r>
            <a:r>
              <a:rPr lang="en-HK" sz="5700" dirty="0">
                <a:latin typeface="Open Sans" panose="020B0606030504020204" pitchFamily="34" charset="0"/>
                <a:ea typeface="Open Sans" panose="020B0606030504020204" pitchFamily="34" charset="0"/>
                <a:cs typeface="Open Sans" panose="020B0606030504020204" pitchFamily="34" charset="0"/>
              </a:rPr>
              <a:t> </a:t>
            </a:r>
            <a:r>
              <a:rPr sz="2367" spc="53" dirty="0">
                <a:solidFill>
                  <a:srgbClr val="002143"/>
                </a:solidFill>
                <a:latin typeface="Open Sans" panose="020B0606030504020204" pitchFamily="34" charset="0"/>
                <a:ea typeface="Open Sans" panose="020B0606030504020204" pitchFamily="34" charset="0"/>
                <a:cs typeface="Open Sans" panose="020B0606030504020204" pitchFamily="34" charset="0"/>
              </a:rPr>
              <a:t>Correct</a:t>
            </a:r>
            <a:r>
              <a:rPr sz="2367" spc="-27" dirty="0">
                <a:solidFill>
                  <a:srgbClr val="002143"/>
                </a:solidFill>
                <a:latin typeface="Open Sans" panose="020B0606030504020204" pitchFamily="34" charset="0"/>
                <a:ea typeface="Open Sans" panose="020B0606030504020204" pitchFamily="34" charset="0"/>
                <a:cs typeface="Open Sans" panose="020B0606030504020204" pitchFamily="34" charset="0"/>
              </a:rPr>
              <a:t> </a:t>
            </a:r>
            <a:r>
              <a:rPr sz="2367" spc="40" dirty="0">
                <a:solidFill>
                  <a:srgbClr val="002143"/>
                </a:solidFill>
                <a:latin typeface="Open Sans" panose="020B0606030504020204" pitchFamily="34" charset="0"/>
                <a:ea typeface="Open Sans" panose="020B0606030504020204" pitchFamily="34" charset="0"/>
                <a:cs typeface="Open Sans" panose="020B0606030504020204" pitchFamily="34" charset="0"/>
              </a:rPr>
              <a:t>answers</a:t>
            </a:r>
            <a:endParaRPr sz="2367" dirty="0">
              <a:latin typeface="Open Sans" panose="020B0606030504020204" pitchFamily="34" charset="0"/>
              <a:ea typeface="Open Sans" panose="020B0606030504020204" pitchFamily="34" charset="0"/>
              <a:cs typeface="Open Sans" panose="020B0606030504020204" pitchFamily="34" charset="0"/>
            </a:endParaRPr>
          </a:p>
        </p:txBody>
      </p:sp>
      <p:sp>
        <p:nvSpPr>
          <p:cNvPr id="36" name="object 5">
            <a:extLst>
              <a:ext uri="{FF2B5EF4-FFF2-40B4-BE49-F238E27FC236}">
                <a16:creationId xmlns:a16="http://schemas.microsoft.com/office/drawing/2014/main" id="{71ACFA7A-8996-4047-CD09-61A08E3BB49D}"/>
              </a:ext>
            </a:extLst>
          </p:cNvPr>
          <p:cNvSpPr txBox="1"/>
          <p:nvPr/>
        </p:nvSpPr>
        <p:spPr>
          <a:xfrm>
            <a:off x="10441624" y="4877076"/>
            <a:ext cx="432647" cy="889000"/>
          </a:xfrm>
          <a:prstGeom prst="rect">
            <a:avLst/>
          </a:prstGeom>
        </p:spPr>
        <p:txBody>
          <a:bodyPr vert="horz" wrap="square" lIns="0" tIns="11007" rIns="0" bIns="0" rtlCol="0">
            <a:spAutoFit/>
          </a:bodyPr>
          <a:lstStyle/>
          <a:p>
            <a:pPr marL="8467">
              <a:lnSpc>
                <a:spcPct val="100000"/>
              </a:lnSpc>
              <a:spcBef>
                <a:spcPts val="87"/>
              </a:spcBef>
            </a:pPr>
            <a:r>
              <a:rPr sz="5700" spc="100">
                <a:solidFill>
                  <a:srgbClr val="002143"/>
                </a:solidFill>
                <a:latin typeface="Open Sans" panose="020B0606030504020204" pitchFamily="34" charset="0"/>
                <a:ea typeface="Open Sans" panose="020B0606030504020204" pitchFamily="34" charset="0"/>
                <a:cs typeface="Open Sans" panose="020B0606030504020204" pitchFamily="34" charset="0"/>
              </a:rPr>
              <a:t>6</a:t>
            </a:r>
            <a:endParaRPr sz="5700">
              <a:latin typeface="Open Sans" panose="020B0606030504020204" pitchFamily="34" charset="0"/>
              <a:ea typeface="Open Sans" panose="020B0606030504020204" pitchFamily="34" charset="0"/>
              <a:cs typeface="Open Sans" panose="020B0606030504020204" pitchFamily="34" charset="0"/>
            </a:endParaRPr>
          </a:p>
        </p:txBody>
      </p:sp>
      <p:sp>
        <p:nvSpPr>
          <p:cNvPr id="37" name="object 6">
            <a:extLst>
              <a:ext uri="{FF2B5EF4-FFF2-40B4-BE49-F238E27FC236}">
                <a16:creationId xmlns:a16="http://schemas.microsoft.com/office/drawing/2014/main" id="{22BBB612-7D4C-0FCD-B6F9-B9FD47A170C9}"/>
              </a:ext>
            </a:extLst>
          </p:cNvPr>
          <p:cNvSpPr txBox="1"/>
          <p:nvPr/>
        </p:nvSpPr>
        <p:spPr>
          <a:xfrm>
            <a:off x="11125227" y="4936639"/>
            <a:ext cx="4830511" cy="838734"/>
          </a:xfrm>
          <a:prstGeom prst="rect">
            <a:avLst/>
          </a:prstGeom>
        </p:spPr>
        <p:txBody>
          <a:bodyPr vert="horz" wrap="square" lIns="0" tIns="8043" rIns="0" bIns="0" rtlCol="0">
            <a:spAutoFit/>
          </a:bodyPr>
          <a:lstStyle/>
          <a:p>
            <a:pPr marL="8467" marR="3387">
              <a:lnSpc>
                <a:spcPct val="117500"/>
              </a:lnSpc>
              <a:spcBef>
                <a:spcPts val="63"/>
              </a:spcBef>
            </a:pPr>
            <a:r>
              <a:rPr sz="2367" spc="57" dirty="0">
                <a:solidFill>
                  <a:srgbClr val="002143"/>
                </a:solidFill>
                <a:latin typeface="Open Sans" panose="020B0606030504020204" pitchFamily="34" charset="0"/>
                <a:ea typeface="Open Sans" panose="020B0606030504020204" pitchFamily="34" charset="0"/>
                <a:cs typeface="Open Sans" panose="020B0606030504020204" pitchFamily="34" charset="0"/>
              </a:rPr>
              <a:t>Participants</a:t>
            </a:r>
            <a:r>
              <a:rPr sz="2367" spc="-17" dirty="0">
                <a:solidFill>
                  <a:srgbClr val="002143"/>
                </a:solidFill>
                <a:latin typeface="Open Sans" panose="020B0606030504020204" pitchFamily="34" charset="0"/>
                <a:ea typeface="Open Sans" panose="020B0606030504020204" pitchFamily="34" charset="0"/>
                <a:cs typeface="Open Sans" panose="020B0606030504020204" pitchFamily="34" charset="0"/>
              </a:rPr>
              <a:t> </a:t>
            </a:r>
            <a:r>
              <a:rPr sz="2367" spc="37" dirty="0">
                <a:solidFill>
                  <a:srgbClr val="002143"/>
                </a:solidFill>
                <a:latin typeface="Open Sans" panose="020B0606030504020204" pitchFamily="34" charset="0"/>
                <a:ea typeface="Open Sans" panose="020B0606030504020204" pitchFamily="34" charset="0"/>
                <a:cs typeface="Open Sans" panose="020B0606030504020204" pitchFamily="34" charset="0"/>
              </a:rPr>
              <a:t>achieved </a:t>
            </a:r>
            <a:r>
              <a:rPr sz="2367" spc="53" dirty="0">
                <a:solidFill>
                  <a:srgbClr val="002143"/>
                </a:solidFill>
                <a:latin typeface="Open Sans" panose="020B0606030504020204" pitchFamily="34" charset="0"/>
                <a:ea typeface="Open Sans" panose="020B0606030504020204" pitchFamily="34" charset="0"/>
                <a:cs typeface="Open Sans" panose="020B0606030504020204" pitchFamily="34" charset="0"/>
              </a:rPr>
              <a:t>Overall</a:t>
            </a:r>
            <a:r>
              <a:rPr sz="2367" spc="-40" dirty="0">
                <a:solidFill>
                  <a:srgbClr val="002143"/>
                </a:solidFill>
                <a:latin typeface="Open Sans" panose="020B0606030504020204" pitchFamily="34" charset="0"/>
                <a:ea typeface="Open Sans" panose="020B0606030504020204" pitchFamily="34" charset="0"/>
                <a:cs typeface="Open Sans" panose="020B0606030504020204" pitchFamily="34" charset="0"/>
              </a:rPr>
              <a:t> </a:t>
            </a:r>
            <a:r>
              <a:rPr sz="2367" spc="50" dirty="0">
                <a:solidFill>
                  <a:srgbClr val="002143"/>
                </a:solidFill>
                <a:latin typeface="Open Sans" panose="020B0606030504020204" pitchFamily="34" charset="0"/>
                <a:ea typeface="Open Sans" panose="020B0606030504020204" pitchFamily="34" charset="0"/>
                <a:cs typeface="Open Sans" panose="020B0606030504020204" pitchFamily="34" charset="0"/>
              </a:rPr>
              <a:t>Knowledge</a:t>
            </a:r>
            <a:r>
              <a:rPr sz="2367" spc="-37" dirty="0">
                <a:solidFill>
                  <a:srgbClr val="002143"/>
                </a:solidFill>
                <a:latin typeface="Open Sans" panose="020B0606030504020204" pitchFamily="34" charset="0"/>
                <a:ea typeface="Open Sans" panose="020B0606030504020204" pitchFamily="34" charset="0"/>
                <a:cs typeface="Open Sans" panose="020B0606030504020204" pitchFamily="34" charset="0"/>
              </a:rPr>
              <a:t> </a:t>
            </a:r>
            <a:r>
              <a:rPr sz="2367" dirty="0">
                <a:solidFill>
                  <a:srgbClr val="002143"/>
                </a:solidFill>
                <a:latin typeface="Open Sans" panose="020B0606030504020204" pitchFamily="34" charset="0"/>
                <a:ea typeface="Open Sans" panose="020B0606030504020204" pitchFamily="34" charset="0"/>
                <a:cs typeface="Open Sans" panose="020B0606030504020204" pitchFamily="34" charset="0"/>
              </a:rPr>
              <a:t>Level</a:t>
            </a:r>
            <a:r>
              <a:rPr sz="2367" spc="-40" dirty="0">
                <a:solidFill>
                  <a:srgbClr val="002143"/>
                </a:solidFill>
                <a:latin typeface="Open Sans" panose="020B0606030504020204" pitchFamily="34" charset="0"/>
                <a:ea typeface="Open Sans" panose="020B0606030504020204" pitchFamily="34" charset="0"/>
                <a:cs typeface="Open Sans" panose="020B0606030504020204" pitchFamily="34" charset="0"/>
              </a:rPr>
              <a:t> </a:t>
            </a:r>
            <a:r>
              <a:rPr sz="2367" spc="3" dirty="0">
                <a:solidFill>
                  <a:srgbClr val="002143"/>
                </a:solidFill>
                <a:latin typeface="Open Sans" panose="020B0606030504020204" pitchFamily="34" charset="0"/>
                <a:ea typeface="Open Sans" panose="020B0606030504020204" pitchFamily="34" charset="0"/>
                <a:cs typeface="Open Sans" panose="020B0606030504020204" pitchFamily="34" charset="0"/>
              </a:rPr>
              <a:t>6</a:t>
            </a:r>
            <a:endParaRPr sz="2367"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object 7">
            <a:extLst>
              <a:ext uri="{FF2B5EF4-FFF2-40B4-BE49-F238E27FC236}">
                <a16:creationId xmlns:a16="http://schemas.microsoft.com/office/drawing/2014/main" id="{BE377BD6-9E01-48BF-B08B-321E45DBA333}"/>
              </a:ext>
            </a:extLst>
          </p:cNvPr>
          <p:cNvSpPr txBox="1"/>
          <p:nvPr/>
        </p:nvSpPr>
        <p:spPr>
          <a:xfrm>
            <a:off x="5831034" y="3300371"/>
            <a:ext cx="4014130" cy="2976093"/>
          </a:xfrm>
          <a:prstGeom prst="rect">
            <a:avLst/>
          </a:prstGeom>
        </p:spPr>
        <p:txBody>
          <a:bodyPr vert="horz" wrap="square" lIns="0" tIns="11007" rIns="0" bIns="0" rtlCol="0">
            <a:spAutoFit/>
          </a:bodyPr>
          <a:lstStyle/>
          <a:p>
            <a:pPr marL="8467">
              <a:lnSpc>
                <a:spcPct val="100000"/>
              </a:lnSpc>
              <a:spcBef>
                <a:spcPts val="87"/>
              </a:spcBef>
            </a:pPr>
            <a:r>
              <a:rPr sz="8550" spc="139" baseline="-4548" dirty="0">
                <a:solidFill>
                  <a:srgbClr val="002143"/>
                </a:solidFill>
                <a:latin typeface="Open Sans" panose="020B0606030504020204" pitchFamily="34" charset="0"/>
                <a:ea typeface="Open Sans" panose="020B0606030504020204" pitchFamily="34" charset="0"/>
                <a:cs typeface="Open Sans" panose="020B0606030504020204" pitchFamily="34" charset="0"/>
              </a:rPr>
              <a:t>143</a:t>
            </a:r>
            <a:r>
              <a:rPr sz="8550" spc="145" baseline="-4548" dirty="0">
                <a:solidFill>
                  <a:srgbClr val="002143"/>
                </a:solidFill>
                <a:latin typeface="Open Sans" panose="020B0606030504020204" pitchFamily="34" charset="0"/>
                <a:ea typeface="Open Sans" panose="020B0606030504020204" pitchFamily="34" charset="0"/>
                <a:cs typeface="Open Sans" panose="020B0606030504020204" pitchFamily="34" charset="0"/>
              </a:rPr>
              <a:t> </a:t>
            </a:r>
            <a:r>
              <a:rPr sz="2367" spc="50" dirty="0">
                <a:solidFill>
                  <a:srgbClr val="002143"/>
                </a:solidFill>
                <a:latin typeface="Open Sans" panose="020B0606030504020204" pitchFamily="34" charset="0"/>
                <a:ea typeface="Open Sans" panose="020B0606030504020204" pitchFamily="34" charset="0"/>
                <a:cs typeface="Open Sans" panose="020B0606030504020204" pitchFamily="34" charset="0"/>
              </a:rPr>
              <a:t>Participants</a:t>
            </a:r>
            <a:endParaRPr sz="2367" dirty="0">
              <a:latin typeface="Open Sans" panose="020B0606030504020204" pitchFamily="34" charset="0"/>
              <a:ea typeface="Open Sans" panose="020B0606030504020204" pitchFamily="34" charset="0"/>
              <a:cs typeface="Open Sans" panose="020B0606030504020204" pitchFamily="34" charset="0"/>
            </a:endParaRPr>
          </a:p>
          <a:p>
            <a:pPr marL="337837">
              <a:lnSpc>
                <a:spcPct val="100000"/>
              </a:lnSpc>
              <a:spcBef>
                <a:spcPts val="6337"/>
              </a:spcBef>
            </a:pPr>
            <a:r>
              <a:rPr sz="5700" spc="127" dirty="0">
                <a:solidFill>
                  <a:srgbClr val="002143"/>
                </a:solidFill>
                <a:latin typeface="Open Sans" panose="020B0606030504020204" pitchFamily="34" charset="0"/>
                <a:ea typeface="Open Sans" panose="020B0606030504020204" pitchFamily="34" charset="0"/>
                <a:cs typeface="Open Sans" panose="020B0606030504020204" pitchFamily="34" charset="0"/>
              </a:rPr>
              <a:t>4.63/5</a:t>
            </a:r>
            <a:endParaRPr sz="5700" dirty="0">
              <a:latin typeface="Open Sans" panose="020B0606030504020204" pitchFamily="34" charset="0"/>
              <a:ea typeface="Open Sans" panose="020B0606030504020204" pitchFamily="34" charset="0"/>
              <a:cs typeface="Open Sans" panose="020B0606030504020204" pitchFamily="34" charset="0"/>
            </a:endParaRPr>
          </a:p>
          <a:p>
            <a:pPr marL="337837">
              <a:lnSpc>
                <a:spcPct val="100000"/>
              </a:lnSpc>
              <a:spcBef>
                <a:spcPts val="263"/>
              </a:spcBef>
            </a:pPr>
            <a:r>
              <a:rPr sz="2367" dirty="0">
                <a:solidFill>
                  <a:srgbClr val="002143"/>
                </a:solidFill>
                <a:latin typeface="Open Sans" panose="020B0606030504020204" pitchFamily="34" charset="0"/>
                <a:ea typeface="Open Sans" panose="020B0606030504020204" pitchFamily="34" charset="0"/>
                <a:cs typeface="Open Sans" panose="020B0606030504020204" pitchFamily="34" charset="0"/>
              </a:rPr>
              <a:t>Score</a:t>
            </a:r>
            <a:r>
              <a:rPr sz="2367" spc="-40" dirty="0">
                <a:solidFill>
                  <a:srgbClr val="002143"/>
                </a:solidFill>
                <a:latin typeface="Open Sans" panose="020B0606030504020204" pitchFamily="34" charset="0"/>
                <a:ea typeface="Open Sans" panose="020B0606030504020204" pitchFamily="34" charset="0"/>
                <a:cs typeface="Open Sans" panose="020B0606030504020204" pitchFamily="34" charset="0"/>
              </a:rPr>
              <a:t> </a:t>
            </a:r>
            <a:r>
              <a:rPr sz="2367" spc="127" dirty="0">
                <a:solidFill>
                  <a:srgbClr val="002143"/>
                </a:solidFill>
                <a:latin typeface="Open Sans" panose="020B0606030504020204" pitchFamily="34" charset="0"/>
                <a:ea typeface="Open Sans" panose="020B0606030504020204" pitchFamily="34" charset="0"/>
                <a:cs typeface="Open Sans" panose="020B0606030504020204" pitchFamily="34" charset="0"/>
              </a:rPr>
              <a:t>of</a:t>
            </a:r>
            <a:r>
              <a:rPr sz="2367" spc="-40" dirty="0">
                <a:solidFill>
                  <a:srgbClr val="002143"/>
                </a:solidFill>
                <a:latin typeface="Open Sans" panose="020B0606030504020204" pitchFamily="34" charset="0"/>
                <a:ea typeface="Open Sans" panose="020B0606030504020204" pitchFamily="34" charset="0"/>
                <a:cs typeface="Open Sans" panose="020B0606030504020204" pitchFamily="34" charset="0"/>
              </a:rPr>
              <a:t> </a:t>
            </a:r>
            <a:r>
              <a:rPr sz="2367" spc="63" dirty="0">
                <a:solidFill>
                  <a:srgbClr val="002143"/>
                </a:solidFill>
                <a:latin typeface="Open Sans" panose="020B0606030504020204" pitchFamily="34" charset="0"/>
                <a:ea typeface="Open Sans" panose="020B0606030504020204" pitchFamily="34" charset="0"/>
                <a:cs typeface="Open Sans" panose="020B0606030504020204" pitchFamily="34" charset="0"/>
              </a:rPr>
              <a:t>Enjoyment</a:t>
            </a:r>
            <a:endParaRPr sz="2367" dirty="0">
              <a:latin typeface="Open Sans" panose="020B0606030504020204" pitchFamily="34" charset="0"/>
              <a:ea typeface="Open Sans" panose="020B0606030504020204" pitchFamily="34" charset="0"/>
              <a:cs typeface="Open Sans" panose="020B0606030504020204" pitchFamily="34" charset="0"/>
            </a:endParaRPr>
          </a:p>
        </p:txBody>
      </p:sp>
      <p:sp>
        <p:nvSpPr>
          <p:cNvPr id="39" name="object 8">
            <a:extLst>
              <a:ext uri="{FF2B5EF4-FFF2-40B4-BE49-F238E27FC236}">
                <a16:creationId xmlns:a16="http://schemas.microsoft.com/office/drawing/2014/main" id="{DD7DC67A-F1F5-A9CB-B83A-1B2B28E5520A}"/>
              </a:ext>
            </a:extLst>
          </p:cNvPr>
          <p:cNvSpPr txBox="1"/>
          <p:nvPr/>
        </p:nvSpPr>
        <p:spPr>
          <a:xfrm>
            <a:off x="10252886" y="3326639"/>
            <a:ext cx="1861820" cy="889000"/>
          </a:xfrm>
          <a:prstGeom prst="rect">
            <a:avLst/>
          </a:prstGeom>
        </p:spPr>
        <p:txBody>
          <a:bodyPr vert="horz" wrap="square" lIns="0" tIns="11007" rIns="0" bIns="0" rtlCol="0">
            <a:spAutoFit/>
          </a:bodyPr>
          <a:lstStyle/>
          <a:p>
            <a:pPr marL="8467">
              <a:lnSpc>
                <a:spcPct val="100000"/>
              </a:lnSpc>
              <a:spcBef>
                <a:spcPts val="87"/>
              </a:spcBef>
            </a:pPr>
            <a:r>
              <a:rPr sz="5700" spc="-13">
                <a:solidFill>
                  <a:srgbClr val="002143"/>
                </a:solidFill>
                <a:latin typeface="Open Sans" panose="020B0606030504020204" pitchFamily="34" charset="0"/>
                <a:ea typeface="Open Sans" panose="020B0606030504020204" pitchFamily="34" charset="0"/>
                <a:cs typeface="Open Sans" panose="020B0606030504020204" pitchFamily="34" charset="0"/>
              </a:rPr>
              <a:t>100%</a:t>
            </a:r>
            <a:endParaRPr sz="5700">
              <a:latin typeface="Open Sans" panose="020B0606030504020204" pitchFamily="34" charset="0"/>
              <a:ea typeface="Open Sans" panose="020B0606030504020204" pitchFamily="34" charset="0"/>
              <a:cs typeface="Open Sans" panose="020B0606030504020204" pitchFamily="34" charset="0"/>
            </a:endParaRPr>
          </a:p>
        </p:txBody>
      </p:sp>
      <p:sp>
        <p:nvSpPr>
          <p:cNvPr id="40" name="object 9">
            <a:extLst>
              <a:ext uri="{FF2B5EF4-FFF2-40B4-BE49-F238E27FC236}">
                <a16:creationId xmlns:a16="http://schemas.microsoft.com/office/drawing/2014/main" id="{0E5766BB-2F62-94E4-AAAE-62EA498F3CCA}"/>
              </a:ext>
            </a:extLst>
          </p:cNvPr>
          <p:cNvSpPr txBox="1"/>
          <p:nvPr/>
        </p:nvSpPr>
        <p:spPr>
          <a:xfrm>
            <a:off x="12338649" y="3326639"/>
            <a:ext cx="3070437" cy="1268595"/>
          </a:xfrm>
          <a:prstGeom prst="rect">
            <a:avLst/>
          </a:prstGeom>
        </p:spPr>
        <p:txBody>
          <a:bodyPr vert="horz" wrap="square" lIns="0" tIns="8043" rIns="0" bIns="0" rtlCol="0">
            <a:spAutoFit/>
          </a:bodyPr>
          <a:lstStyle/>
          <a:p>
            <a:pPr marL="8467" marR="3387">
              <a:lnSpc>
                <a:spcPct val="117500"/>
              </a:lnSpc>
              <a:spcBef>
                <a:spcPts val="63"/>
              </a:spcBef>
            </a:pPr>
            <a:r>
              <a:rPr sz="2367" dirty="0">
                <a:solidFill>
                  <a:srgbClr val="002143"/>
                </a:solidFill>
                <a:latin typeface="Open Sans" panose="020B0606030504020204" pitchFamily="34" charset="0"/>
                <a:ea typeface="Open Sans" panose="020B0606030504020204" pitchFamily="34" charset="0"/>
                <a:cs typeface="Open Sans" panose="020B0606030504020204" pitchFamily="34" charset="0"/>
              </a:rPr>
              <a:t>Positive</a:t>
            </a:r>
            <a:r>
              <a:rPr sz="2367" spc="73" dirty="0">
                <a:solidFill>
                  <a:srgbClr val="002143"/>
                </a:solidFill>
                <a:latin typeface="Open Sans" panose="020B0606030504020204" pitchFamily="34" charset="0"/>
                <a:ea typeface="Open Sans" panose="020B0606030504020204" pitchFamily="34" charset="0"/>
                <a:cs typeface="Open Sans" panose="020B0606030504020204" pitchFamily="34" charset="0"/>
              </a:rPr>
              <a:t> </a:t>
            </a:r>
            <a:r>
              <a:rPr sz="2367" spc="60" dirty="0">
                <a:solidFill>
                  <a:srgbClr val="002143"/>
                </a:solidFill>
                <a:latin typeface="Open Sans" panose="020B0606030504020204" pitchFamily="34" charset="0"/>
                <a:ea typeface="Open Sans" panose="020B0606030504020204" pitchFamily="34" charset="0"/>
                <a:cs typeface="Open Sans" panose="020B0606030504020204" pitchFamily="34" charset="0"/>
              </a:rPr>
              <a:t>feedback</a:t>
            </a:r>
            <a:r>
              <a:rPr sz="2367" spc="70" dirty="0">
                <a:solidFill>
                  <a:srgbClr val="002143"/>
                </a:solidFill>
                <a:latin typeface="Open Sans" panose="020B0606030504020204" pitchFamily="34" charset="0"/>
                <a:ea typeface="Open Sans" panose="020B0606030504020204" pitchFamily="34" charset="0"/>
                <a:cs typeface="Open Sans" panose="020B0606030504020204" pitchFamily="34" charset="0"/>
              </a:rPr>
              <a:t> </a:t>
            </a:r>
            <a:r>
              <a:rPr sz="2367" spc="113" dirty="0">
                <a:solidFill>
                  <a:srgbClr val="002143"/>
                </a:solidFill>
                <a:latin typeface="Open Sans" panose="020B0606030504020204" pitchFamily="34" charset="0"/>
                <a:ea typeface="Open Sans" panose="020B0606030504020204" pitchFamily="34" charset="0"/>
                <a:cs typeface="Open Sans" panose="020B0606030504020204" pitchFamily="34" charset="0"/>
              </a:rPr>
              <a:t>on </a:t>
            </a:r>
            <a:r>
              <a:rPr sz="2367" spc="73" dirty="0">
                <a:solidFill>
                  <a:srgbClr val="002143"/>
                </a:solidFill>
                <a:latin typeface="Open Sans" panose="020B0606030504020204" pitchFamily="34" charset="0"/>
                <a:ea typeface="Open Sans" panose="020B0606030504020204" pitchFamily="34" charset="0"/>
                <a:cs typeface="Open Sans" panose="020B0606030504020204" pitchFamily="34" charset="0"/>
              </a:rPr>
              <a:t>learning</a:t>
            </a:r>
            <a:r>
              <a:rPr sz="2367" spc="-33" dirty="0">
                <a:solidFill>
                  <a:srgbClr val="002143"/>
                </a:solidFill>
                <a:latin typeface="Open Sans" panose="020B0606030504020204" pitchFamily="34" charset="0"/>
                <a:ea typeface="Open Sans" panose="020B0606030504020204" pitchFamily="34" charset="0"/>
                <a:cs typeface="Open Sans" panose="020B0606030504020204" pitchFamily="34" charset="0"/>
              </a:rPr>
              <a:t> </a:t>
            </a:r>
            <a:r>
              <a:rPr sz="2367" spc="100" dirty="0">
                <a:solidFill>
                  <a:srgbClr val="002143"/>
                </a:solidFill>
                <a:latin typeface="Open Sans" panose="020B0606030504020204" pitchFamily="34" charset="0"/>
                <a:ea typeface="Open Sans" panose="020B0606030504020204" pitchFamily="34" charset="0"/>
                <a:cs typeface="Open Sans" panose="020B0606030504020204" pitchFamily="34" charset="0"/>
              </a:rPr>
              <a:t>habit</a:t>
            </a:r>
            <a:r>
              <a:rPr sz="2367" spc="-33" dirty="0">
                <a:solidFill>
                  <a:srgbClr val="002143"/>
                </a:solidFill>
                <a:latin typeface="Open Sans" panose="020B0606030504020204" pitchFamily="34" charset="0"/>
                <a:ea typeface="Open Sans" panose="020B0606030504020204" pitchFamily="34" charset="0"/>
                <a:cs typeface="Open Sans" panose="020B0606030504020204" pitchFamily="34" charset="0"/>
              </a:rPr>
              <a:t> </a:t>
            </a:r>
            <a:r>
              <a:rPr sz="2367" spc="27" dirty="0">
                <a:solidFill>
                  <a:srgbClr val="002143"/>
                </a:solidFill>
                <a:latin typeface="Open Sans" panose="020B0606030504020204" pitchFamily="34" charset="0"/>
                <a:ea typeface="Open Sans" panose="020B0606030504020204" pitchFamily="34" charset="0"/>
                <a:cs typeface="Open Sans" panose="020B0606030504020204" pitchFamily="34" charset="0"/>
              </a:rPr>
              <a:t>change</a:t>
            </a:r>
            <a:endParaRPr sz="2367"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descr="Logo&#10;&#10;Description automatically generated with low confidence">
            <a:extLst>
              <a:ext uri="{FF2B5EF4-FFF2-40B4-BE49-F238E27FC236}">
                <a16:creationId xmlns:a16="http://schemas.microsoft.com/office/drawing/2014/main" id="{59D461CF-77EC-D540-6A88-59B47841A3A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011400" y="9395989"/>
            <a:ext cx="2800848" cy="624311"/>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F1589259419C94A8EDBBABDF2524D1C" ma:contentTypeVersion="14" ma:contentTypeDescription="Create a new document." ma:contentTypeScope="" ma:versionID="99d05ab5217b3771539a902dd2542c30">
  <xsd:schema xmlns:xsd="http://www.w3.org/2001/XMLSchema" xmlns:xs="http://www.w3.org/2001/XMLSchema" xmlns:p="http://schemas.microsoft.com/office/2006/metadata/properties" xmlns:ns2="7eb8bda4-76bd-4697-859b-217de55ca169" xmlns:ns3="72078d00-a41b-42a0-849c-c4367443e92d" targetNamespace="http://schemas.microsoft.com/office/2006/metadata/properties" ma:root="true" ma:fieldsID="ca3a214217f9a71c6a2b561e00dbed0c" ns2:_="" ns3:_="">
    <xsd:import namespace="7eb8bda4-76bd-4697-859b-217de55ca169"/>
    <xsd:import namespace="72078d00-a41b-42a0-849c-c4367443e92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SearchProperties"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b8bda4-76bd-4697-859b-217de55ca1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0a8983a-c8a5-488e-81f7-3dcdbad52b5a"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2078d00-a41b-42a0-849c-c4367443e92d"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1fbbce11-a9f2-4804-a63d-0c2992b8ced4}" ma:internalName="TaxCatchAll" ma:showField="CatchAllData" ma:web="72078d00-a41b-42a0-849c-c4367443e92d">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eb8bda4-76bd-4697-859b-217de55ca169">
      <Terms xmlns="http://schemas.microsoft.com/office/infopath/2007/PartnerControls"/>
    </lcf76f155ced4ddcb4097134ff3c332f>
    <TaxCatchAll xmlns="72078d00-a41b-42a0-849c-c4367443e92d" xsi:nil="true"/>
  </documentManagement>
</p:properties>
</file>

<file path=customXml/itemProps1.xml><?xml version="1.0" encoding="utf-8"?>
<ds:datastoreItem xmlns:ds="http://schemas.openxmlformats.org/officeDocument/2006/customXml" ds:itemID="{3F626DF4-2312-49CB-AB1D-DB9A7F58C113}"/>
</file>

<file path=customXml/itemProps2.xml><?xml version="1.0" encoding="utf-8"?>
<ds:datastoreItem xmlns:ds="http://schemas.openxmlformats.org/officeDocument/2006/customXml" ds:itemID="{C9E70E7E-E31F-465C-88E8-400EC802CACC}"/>
</file>

<file path=customXml/itemProps3.xml><?xml version="1.0" encoding="utf-8"?>
<ds:datastoreItem xmlns:ds="http://schemas.openxmlformats.org/officeDocument/2006/customXml" ds:itemID="{9301E51C-01D5-450B-B833-C71695E07B59}"/>
</file>

<file path=docProps/app.xml><?xml version="1.0" encoding="utf-8"?>
<Properties xmlns="http://schemas.openxmlformats.org/officeDocument/2006/extended-properties" xmlns:vt="http://schemas.openxmlformats.org/officeDocument/2006/docPropsVTypes">
  <TotalTime>413</TotalTime>
  <Words>1090</Words>
  <Application>Microsoft Office PowerPoint</Application>
  <PresentationFormat>Custom</PresentationFormat>
  <Paragraphs>107</Paragraphs>
  <Slides>14</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Montserrat Bold</vt:lpstr>
      <vt:lpstr>Calibri</vt:lpstr>
      <vt:lpstr>Arial</vt:lpstr>
      <vt:lpstr>Open Sans Bold</vt:lpstr>
      <vt:lpstr>Aptos</vt:lpstr>
      <vt:lpstr>Open Sans</vt:lpstr>
      <vt:lpstr>Abadi</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UFI HR AWARD 2024</dc:title>
  <cp:lastModifiedBy>Ho, Joyce</cp:lastModifiedBy>
  <cp:revision>6</cp:revision>
  <dcterms:created xsi:type="dcterms:W3CDTF">2006-08-16T00:00:00Z</dcterms:created>
  <dcterms:modified xsi:type="dcterms:W3CDTF">2024-06-28T08:41:35Z</dcterms:modified>
  <dc:identifier>DAGIGJPTPv4</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bbab825-a111-45e4-86a1-18cee0005896_Enabled">
    <vt:lpwstr>true</vt:lpwstr>
  </property>
  <property fmtid="{D5CDD505-2E9C-101B-9397-08002B2CF9AE}" pid="3" name="MSIP_Label_2bbab825-a111-45e4-86a1-18cee0005896_SetDate">
    <vt:lpwstr>2024-06-24T01:06:46Z</vt:lpwstr>
  </property>
  <property fmtid="{D5CDD505-2E9C-101B-9397-08002B2CF9AE}" pid="4" name="MSIP_Label_2bbab825-a111-45e4-86a1-18cee0005896_Method">
    <vt:lpwstr>Standard</vt:lpwstr>
  </property>
  <property fmtid="{D5CDD505-2E9C-101B-9397-08002B2CF9AE}" pid="5" name="MSIP_Label_2bbab825-a111-45e4-86a1-18cee0005896_Name">
    <vt:lpwstr>2bbab825-a111-45e4-86a1-18cee0005896</vt:lpwstr>
  </property>
  <property fmtid="{D5CDD505-2E9C-101B-9397-08002B2CF9AE}" pid="6" name="MSIP_Label_2bbab825-a111-45e4-86a1-18cee0005896_SiteId">
    <vt:lpwstr>2567d566-604c-408a-8a60-55d0dc9d9d6b</vt:lpwstr>
  </property>
  <property fmtid="{D5CDD505-2E9C-101B-9397-08002B2CF9AE}" pid="7" name="MSIP_Label_2bbab825-a111-45e4-86a1-18cee0005896_ActionId">
    <vt:lpwstr>4f17af8e-f7b1-4dc5-980a-02d195d5474f</vt:lpwstr>
  </property>
  <property fmtid="{D5CDD505-2E9C-101B-9397-08002B2CF9AE}" pid="8" name="MSIP_Label_2bbab825-a111-45e4-86a1-18cee0005896_ContentBits">
    <vt:lpwstr>2</vt:lpwstr>
  </property>
  <property fmtid="{D5CDD505-2E9C-101B-9397-08002B2CF9AE}" pid="9" name="ClassificationContentMarkingFooterLocations">
    <vt:lpwstr>Office Theme:8</vt:lpwstr>
  </property>
  <property fmtid="{D5CDD505-2E9C-101B-9397-08002B2CF9AE}" pid="10" name="ClassificationContentMarkingFooterText">
    <vt:lpwstr>Information Classification: General</vt:lpwstr>
  </property>
  <property fmtid="{D5CDD505-2E9C-101B-9397-08002B2CF9AE}" pid="11" name="ContentTypeId">
    <vt:lpwstr>0x0101002F1589259419C94A8EDBBABDF2524D1C</vt:lpwstr>
  </property>
</Properties>
</file>